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Roboto" charset="1" panose="02000000000000000000"/>
      <p:regular r:id="rId19"/>
    </p:embeddedFont>
    <p:embeddedFont>
      <p:font typeface="HK Grotesk Medium" charset="1" panose="00000600000000000000"/>
      <p:regular r:id="rId20"/>
    </p:embeddedFont>
    <p:embeddedFont>
      <p:font typeface="HK Grotesk Light" charset="1" panose="00000400000000000000"/>
      <p:regular r:id="rId21"/>
    </p:embeddedFont>
    <p:embeddedFont>
      <p:font typeface="HK Grotesk Bold" charset="1" panose="00000800000000000000"/>
      <p:regular r:id="rId22"/>
    </p:embeddedFont>
    <p:embeddedFont>
      <p:font typeface="Roboto Bold" charset="1" panose="02000000000000000000"/>
      <p:regular r:id="rId23"/>
    </p:embeddedFont>
    <p:embeddedFont>
      <p:font typeface="League Spartan" charset="1" panose="00000800000000000000"/>
      <p:regular r:id="rId24"/>
    </p:embeddedFont>
    <p:embeddedFont>
      <p:font typeface="Akzidenz-Grotesk Bold" charset="1" panose="02000803050000020004"/>
      <p:regular r:id="rId25"/>
    </p:embeddedFont>
    <p:embeddedFont>
      <p:font typeface="Inter Bold" charset="1" panose="020B0802030000000004"/>
      <p:regular r:id="rId26"/>
    </p:embeddedFont>
    <p:embeddedFont>
      <p:font typeface="Inter" charset="1" panose="020B050203000000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https://www.linkedin.com/in/sohaib-aamir/" TargetMode="External" Type="http://schemas.openxmlformats.org/officeDocument/2006/relationships/hyperlink"/><Relationship Id="rId4" Target="https://github.com/SohaibAamir28/AI-Travel-Planner-Chatbot/"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5E5E5"/>
        </a:solidFill>
      </p:bgPr>
    </p:bg>
    <p:spTree>
      <p:nvGrpSpPr>
        <p:cNvPr id="1" name=""/>
        <p:cNvGrpSpPr/>
        <p:nvPr/>
      </p:nvGrpSpPr>
      <p:grpSpPr>
        <a:xfrm>
          <a:off x="0" y="0"/>
          <a:ext cx="0" cy="0"/>
          <a:chOff x="0" y="0"/>
          <a:chExt cx="0" cy="0"/>
        </a:xfrm>
      </p:grpSpPr>
      <p:grpSp>
        <p:nvGrpSpPr>
          <p:cNvPr name="Group 2" id="2"/>
          <p:cNvGrpSpPr/>
          <p:nvPr/>
        </p:nvGrpSpPr>
        <p:grpSpPr>
          <a:xfrm rot="0">
            <a:off x="10569836" y="1151111"/>
            <a:ext cx="7218896" cy="8085875"/>
            <a:chOff x="0" y="0"/>
            <a:chExt cx="5668010" cy="6348730"/>
          </a:xfrm>
        </p:grpSpPr>
        <p:sp>
          <p:nvSpPr>
            <p:cNvPr name="Freeform 3" id="3"/>
            <p:cNvSpPr/>
            <p:nvPr/>
          </p:nvSpPr>
          <p:spPr>
            <a:xfrm flipH="false" flipV="false" rot="0">
              <a:off x="0" y="0"/>
              <a:ext cx="5668010" cy="6348730"/>
            </a:xfrm>
            <a:custGeom>
              <a:avLst/>
              <a:gdLst/>
              <a:ahLst/>
              <a:cxnLst/>
              <a:rect r="r" b="b" t="t" l="l"/>
              <a:pathLst>
                <a:path h="6348730" w="5668010">
                  <a:moveTo>
                    <a:pt x="4989830" y="6002020"/>
                  </a:moveTo>
                  <a:lnTo>
                    <a:pt x="0" y="6348730"/>
                  </a:lnTo>
                  <a:lnTo>
                    <a:pt x="0" y="3173730"/>
                  </a:lnTo>
                  <a:lnTo>
                    <a:pt x="793750" y="0"/>
                  </a:lnTo>
                  <a:lnTo>
                    <a:pt x="4939030" y="0"/>
                  </a:lnTo>
                  <a:lnTo>
                    <a:pt x="5668010" y="1376680"/>
                  </a:lnTo>
                  <a:close/>
                </a:path>
              </a:pathLst>
            </a:custGeom>
            <a:blipFill>
              <a:blip r:embed="rId2"/>
              <a:stretch>
                <a:fillRect l="-33902" t="0" r="-33902" b="0"/>
              </a:stretch>
            </a:blipFill>
          </p:spPr>
        </p:sp>
      </p:grpSp>
      <p:sp>
        <p:nvSpPr>
          <p:cNvPr name="Freeform 4" id="4"/>
          <p:cNvSpPr/>
          <p:nvPr/>
        </p:nvSpPr>
        <p:spPr>
          <a:xfrm flipH="true" flipV="false" rot="-1301483">
            <a:off x="8768002" y="4957123"/>
            <a:ext cx="2930901" cy="5166653"/>
          </a:xfrm>
          <a:custGeom>
            <a:avLst/>
            <a:gdLst/>
            <a:ahLst/>
            <a:cxnLst/>
            <a:rect r="r" b="b" t="t" l="l"/>
            <a:pathLst>
              <a:path h="5166653" w="2930901">
                <a:moveTo>
                  <a:pt x="2930901" y="0"/>
                </a:moveTo>
                <a:lnTo>
                  <a:pt x="0" y="0"/>
                </a:lnTo>
                <a:lnTo>
                  <a:pt x="0" y="5166654"/>
                </a:lnTo>
                <a:lnTo>
                  <a:pt x="2930901" y="5166654"/>
                </a:lnTo>
                <a:lnTo>
                  <a:pt x="2930901"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143040" y="1307970"/>
            <a:ext cx="8995163" cy="3853984"/>
            <a:chOff x="0" y="0"/>
            <a:chExt cx="11993550" cy="5138645"/>
          </a:xfrm>
        </p:grpSpPr>
        <p:sp>
          <p:nvSpPr>
            <p:cNvPr name="TextBox 6" id="6"/>
            <p:cNvSpPr txBox="true"/>
            <p:nvPr/>
          </p:nvSpPr>
          <p:spPr>
            <a:xfrm rot="0">
              <a:off x="0" y="-9525"/>
              <a:ext cx="11993550" cy="3880786"/>
            </a:xfrm>
            <a:prstGeom prst="rect">
              <a:avLst/>
            </a:prstGeom>
          </p:spPr>
          <p:txBody>
            <a:bodyPr anchor="t" rtlCol="false" tIns="0" lIns="0" bIns="0" rIns="0">
              <a:spAutoFit/>
            </a:bodyPr>
            <a:lstStyle/>
            <a:p>
              <a:pPr algn="l" marL="0" indent="0" lvl="0">
                <a:lnSpc>
                  <a:spcPts val="11459"/>
                </a:lnSpc>
              </a:pPr>
              <a:r>
                <a:rPr lang="en-US" sz="9549">
                  <a:solidFill>
                    <a:srgbClr val="111111"/>
                  </a:solidFill>
                  <a:latin typeface="Roboto"/>
                  <a:ea typeface="Roboto"/>
                  <a:cs typeface="Roboto"/>
                  <a:sym typeface="Roboto"/>
                </a:rPr>
                <a:t>Smart Travel Assistant</a:t>
              </a:r>
            </a:p>
          </p:txBody>
        </p:sp>
        <p:sp>
          <p:nvSpPr>
            <p:cNvPr name="TextBox 7" id="7"/>
            <p:cNvSpPr txBox="true"/>
            <p:nvPr/>
          </p:nvSpPr>
          <p:spPr>
            <a:xfrm rot="0">
              <a:off x="0" y="4284310"/>
              <a:ext cx="8697225" cy="854335"/>
            </a:xfrm>
            <a:prstGeom prst="rect">
              <a:avLst/>
            </a:prstGeom>
          </p:spPr>
          <p:txBody>
            <a:bodyPr anchor="t" rtlCol="false" tIns="0" lIns="0" bIns="0" rIns="0">
              <a:spAutoFit/>
            </a:bodyPr>
            <a:lstStyle/>
            <a:p>
              <a:pPr algn="l" marL="0" indent="0" lvl="0">
                <a:lnSpc>
                  <a:spcPts val="5371"/>
                </a:lnSpc>
                <a:spcBef>
                  <a:spcPct val="0"/>
                </a:spcBef>
              </a:pPr>
              <a:r>
                <a:rPr lang="en-US" sz="3836">
                  <a:solidFill>
                    <a:srgbClr val="111111"/>
                  </a:solidFill>
                  <a:latin typeface="Roboto"/>
                  <a:ea typeface="Roboto"/>
                  <a:cs typeface="Roboto"/>
                  <a:sym typeface="Roboto"/>
                </a:rPr>
                <a:t>Plan Your Journey Easily</a:t>
              </a:r>
            </a:p>
          </p:txBody>
        </p:sp>
      </p:grpSp>
      <p:sp>
        <p:nvSpPr>
          <p:cNvPr name="TextBox 8" id="8"/>
          <p:cNvSpPr txBox="true"/>
          <p:nvPr/>
        </p:nvSpPr>
        <p:spPr>
          <a:xfrm rot="0">
            <a:off x="1028700" y="7464250"/>
            <a:ext cx="7569327" cy="1340918"/>
          </a:xfrm>
          <a:prstGeom prst="rect">
            <a:avLst/>
          </a:prstGeom>
        </p:spPr>
        <p:txBody>
          <a:bodyPr anchor="t" rtlCol="false" tIns="0" lIns="0" bIns="0" rIns="0">
            <a:spAutoFit/>
          </a:bodyPr>
          <a:lstStyle/>
          <a:p>
            <a:pPr algn="l" marL="0" indent="0" lvl="0">
              <a:lnSpc>
                <a:spcPts val="5371"/>
              </a:lnSpc>
              <a:spcBef>
                <a:spcPct val="0"/>
              </a:spcBef>
            </a:pPr>
            <a:r>
              <a:rPr lang="en-US" sz="3836">
                <a:solidFill>
                  <a:srgbClr val="111111"/>
                </a:solidFill>
                <a:latin typeface="Roboto"/>
                <a:ea typeface="Roboto"/>
                <a:cs typeface="Roboto"/>
                <a:sym typeface="Roboto"/>
              </a:rPr>
              <a:t>ULEFUSA - APTECH Generative AI Hackathon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5E5E5"/>
        </a:solidFill>
      </p:bgPr>
    </p:bg>
    <p:spTree>
      <p:nvGrpSpPr>
        <p:cNvPr id="1" name=""/>
        <p:cNvGrpSpPr/>
        <p:nvPr/>
      </p:nvGrpSpPr>
      <p:grpSpPr>
        <a:xfrm>
          <a:off x="0" y="0"/>
          <a:ext cx="0" cy="0"/>
          <a:chOff x="0" y="0"/>
          <a:chExt cx="0" cy="0"/>
        </a:xfrm>
      </p:grpSpPr>
      <p:sp>
        <p:nvSpPr>
          <p:cNvPr name="Freeform 2" id="2"/>
          <p:cNvSpPr/>
          <p:nvPr/>
        </p:nvSpPr>
        <p:spPr>
          <a:xfrm flipH="false" flipV="false" rot="0">
            <a:off x="3180890" y="4042663"/>
            <a:ext cx="669770" cy="384813"/>
          </a:xfrm>
          <a:custGeom>
            <a:avLst/>
            <a:gdLst/>
            <a:ahLst/>
            <a:cxnLst/>
            <a:rect r="r" b="b" t="t" l="l"/>
            <a:pathLst>
              <a:path h="384813" w="669770">
                <a:moveTo>
                  <a:pt x="0" y="0"/>
                </a:moveTo>
                <a:lnTo>
                  <a:pt x="669770" y="0"/>
                </a:lnTo>
                <a:lnTo>
                  <a:pt x="669770" y="384814"/>
                </a:lnTo>
                <a:lnTo>
                  <a:pt x="0" y="3848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39887" y="4042663"/>
            <a:ext cx="669770" cy="384813"/>
          </a:xfrm>
          <a:custGeom>
            <a:avLst/>
            <a:gdLst/>
            <a:ahLst/>
            <a:cxnLst/>
            <a:rect r="r" b="b" t="t" l="l"/>
            <a:pathLst>
              <a:path h="384813" w="669770">
                <a:moveTo>
                  <a:pt x="0" y="0"/>
                </a:moveTo>
                <a:lnTo>
                  <a:pt x="669770" y="0"/>
                </a:lnTo>
                <a:lnTo>
                  <a:pt x="669770" y="384814"/>
                </a:lnTo>
                <a:lnTo>
                  <a:pt x="0" y="3848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557122" y="1128967"/>
            <a:ext cx="12566910" cy="1152525"/>
          </a:xfrm>
          <a:prstGeom prst="rect">
            <a:avLst/>
          </a:prstGeom>
        </p:spPr>
        <p:txBody>
          <a:bodyPr anchor="t" rtlCol="false" tIns="0" lIns="0" bIns="0" rIns="0">
            <a:spAutoFit/>
          </a:bodyPr>
          <a:lstStyle/>
          <a:p>
            <a:pPr algn="l" marL="0" indent="0" lvl="0">
              <a:lnSpc>
                <a:spcPts val="9000"/>
              </a:lnSpc>
            </a:pPr>
            <a:r>
              <a:rPr lang="en-US" sz="7500">
                <a:solidFill>
                  <a:srgbClr val="111111"/>
                </a:solidFill>
                <a:latin typeface="Roboto"/>
                <a:ea typeface="Roboto"/>
                <a:cs typeface="Roboto"/>
                <a:sym typeface="Roboto"/>
              </a:rPr>
              <a:t>Smart AI Travel Assistant</a:t>
            </a:r>
          </a:p>
        </p:txBody>
      </p:sp>
      <p:grpSp>
        <p:nvGrpSpPr>
          <p:cNvPr name="Group 5" id="5"/>
          <p:cNvGrpSpPr/>
          <p:nvPr/>
        </p:nvGrpSpPr>
        <p:grpSpPr>
          <a:xfrm rot="0">
            <a:off x="4420980" y="3986467"/>
            <a:ext cx="4814049" cy="2009400"/>
            <a:chOff x="0" y="0"/>
            <a:chExt cx="6418732" cy="2679200"/>
          </a:xfrm>
        </p:grpSpPr>
        <p:sp>
          <p:nvSpPr>
            <p:cNvPr name="TextBox 6" id="6"/>
            <p:cNvSpPr txBox="true"/>
            <p:nvPr/>
          </p:nvSpPr>
          <p:spPr>
            <a:xfrm rot="0">
              <a:off x="0" y="-76200"/>
              <a:ext cx="6418732" cy="1513840"/>
            </a:xfrm>
            <a:prstGeom prst="rect">
              <a:avLst/>
            </a:prstGeom>
          </p:spPr>
          <p:txBody>
            <a:bodyPr anchor="t" rtlCol="false" tIns="0" lIns="0" bIns="0" rIns="0">
              <a:spAutoFit/>
            </a:bodyPr>
            <a:lstStyle/>
            <a:p>
              <a:pPr algn="l" marL="0" indent="0" lvl="0">
                <a:lnSpc>
                  <a:spcPts val="4620"/>
                </a:lnSpc>
                <a:spcBef>
                  <a:spcPct val="0"/>
                </a:spcBef>
              </a:pPr>
              <a:r>
                <a:rPr lang="en-US" b="true" sz="3300">
                  <a:solidFill>
                    <a:srgbClr val="111111"/>
                  </a:solidFill>
                  <a:latin typeface="Roboto Bold"/>
                  <a:ea typeface="Roboto Bold"/>
                  <a:cs typeface="Roboto Bold"/>
                  <a:sym typeface="Roboto Bold"/>
                </a:rPr>
                <a:t>Personalized travel recommendations</a:t>
              </a:r>
            </a:p>
          </p:txBody>
        </p:sp>
        <p:sp>
          <p:nvSpPr>
            <p:cNvPr name="TextBox 7" id="7"/>
            <p:cNvSpPr txBox="true"/>
            <p:nvPr/>
          </p:nvSpPr>
          <p:spPr>
            <a:xfrm rot="0">
              <a:off x="0" y="1585730"/>
              <a:ext cx="6418732" cy="1093470"/>
            </a:xfrm>
            <a:prstGeom prst="rect">
              <a:avLst/>
            </a:prstGeom>
          </p:spPr>
          <p:txBody>
            <a:bodyPr anchor="t" rtlCol="false" tIns="0" lIns="0" bIns="0" rIns="0">
              <a:spAutoFit/>
            </a:bodyPr>
            <a:lstStyle/>
            <a:p>
              <a:pPr algn="l" marL="0" indent="0" lvl="0">
                <a:lnSpc>
                  <a:spcPts val="3359"/>
                </a:lnSpc>
              </a:pPr>
              <a:r>
                <a:rPr lang="en-US" sz="2400">
                  <a:solidFill>
                    <a:srgbClr val="111111"/>
                  </a:solidFill>
                  <a:latin typeface="Roboto"/>
                  <a:ea typeface="Roboto"/>
                  <a:cs typeface="Roboto"/>
                  <a:sym typeface="Roboto"/>
                </a:rPr>
                <a:t>Receive tailored suggestions based on preferences.</a:t>
              </a:r>
            </a:p>
          </p:txBody>
        </p:sp>
      </p:grpSp>
      <p:grpSp>
        <p:nvGrpSpPr>
          <p:cNvPr name="Group 8" id="8"/>
          <p:cNvGrpSpPr/>
          <p:nvPr/>
        </p:nvGrpSpPr>
        <p:grpSpPr>
          <a:xfrm rot="0">
            <a:off x="4420980" y="7133029"/>
            <a:ext cx="4814049" cy="2009400"/>
            <a:chOff x="0" y="0"/>
            <a:chExt cx="6418732" cy="2679200"/>
          </a:xfrm>
        </p:grpSpPr>
        <p:sp>
          <p:nvSpPr>
            <p:cNvPr name="TextBox 9" id="9"/>
            <p:cNvSpPr txBox="true"/>
            <p:nvPr/>
          </p:nvSpPr>
          <p:spPr>
            <a:xfrm rot="0">
              <a:off x="0" y="-76200"/>
              <a:ext cx="6418732" cy="1513840"/>
            </a:xfrm>
            <a:prstGeom prst="rect">
              <a:avLst/>
            </a:prstGeom>
          </p:spPr>
          <p:txBody>
            <a:bodyPr anchor="t" rtlCol="false" tIns="0" lIns="0" bIns="0" rIns="0">
              <a:spAutoFit/>
            </a:bodyPr>
            <a:lstStyle/>
            <a:p>
              <a:pPr algn="l" marL="0" indent="0" lvl="0">
                <a:lnSpc>
                  <a:spcPts val="4620"/>
                </a:lnSpc>
                <a:spcBef>
                  <a:spcPct val="0"/>
                </a:spcBef>
              </a:pPr>
              <a:r>
                <a:rPr lang="en-US" b="true" sz="3300">
                  <a:solidFill>
                    <a:srgbClr val="111111"/>
                  </a:solidFill>
                  <a:latin typeface="Roboto Bold"/>
                  <a:ea typeface="Roboto Bold"/>
                  <a:cs typeface="Roboto Bold"/>
                  <a:sym typeface="Roboto Bold"/>
                </a:rPr>
                <a:t>Intuitive itinerary planning</a:t>
              </a:r>
            </a:p>
          </p:txBody>
        </p:sp>
        <p:sp>
          <p:nvSpPr>
            <p:cNvPr name="TextBox 10" id="10"/>
            <p:cNvSpPr txBox="true"/>
            <p:nvPr/>
          </p:nvSpPr>
          <p:spPr>
            <a:xfrm rot="0">
              <a:off x="0" y="1585730"/>
              <a:ext cx="6418732" cy="1093470"/>
            </a:xfrm>
            <a:prstGeom prst="rect">
              <a:avLst/>
            </a:prstGeom>
          </p:spPr>
          <p:txBody>
            <a:bodyPr anchor="t" rtlCol="false" tIns="0" lIns="0" bIns="0" rIns="0">
              <a:spAutoFit/>
            </a:bodyPr>
            <a:lstStyle/>
            <a:p>
              <a:pPr algn="l" marL="0" indent="0" lvl="0">
                <a:lnSpc>
                  <a:spcPts val="3359"/>
                </a:lnSpc>
                <a:spcBef>
                  <a:spcPct val="0"/>
                </a:spcBef>
              </a:pPr>
              <a:r>
                <a:rPr lang="en-US" sz="2400" u="none">
                  <a:solidFill>
                    <a:srgbClr val="111111"/>
                  </a:solidFill>
                  <a:latin typeface="Roboto"/>
                  <a:ea typeface="Roboto"/>
                  <a:cs typeface="Roboto"/>
                  <a:sym typeface="Roboto"/>
                </a:rPr>
                <a:t>Easily organize trips with user-friendly tools.</a:t>
              </a:r>
            </a:p>
          </p:txBody>
        </p:sp>
      </p:grpSp>
      <p:grpSp>
        <p:nvGrpSpPr>
          <p:cNvPr name="Group 11" id="11"/>
          <p:cNvGrpSpPr/>
          <p:nvPr/>
        </p:nvGrpSpPr>
        <p:grpSpPr>
          <a:xfrm rot="0">
            <a:off x="11916830" y="3986467"/>
            <a:ext cx="4814049" cy="1428375"/>
            <a:chOff x="0" y="0"/>
            <a:chExt cx="6418732" cy="1904500"/>
          </a:xfrm>
        </p:grpSpPr>
        <p:sp>
          <p:nvSpPr>
            <p:cNvPr name="TextBox 12" id="12"/>
            <p:cNvSpPr txBox="true"/>
            <p:nvPr/>
          </p:nvSpPr>
          <p:spPr>
            <a:xfrm rot="0">
              <a:off x="0" y="-76200"/>
              <a:ext cx="6418732" cy="739140"/>
            </a:xfrm>
            <a:prstGeom prst="rect">
              <a:avLst/>
            </a:prstGeom>
          </p:spPr>
          <p:txBody>
            <a:bodyPr anchor="t" rtlCol="false" tIns="0" lIns="0" bIns="0" rIns="0">
              <a:spAutoFit/>
            </a:bodyPr>
            <a:lstStyle/>
            <a:p>
              <a:pPr algn="l" marL="0" indent="0" lvl="0">
                <a:lnSpc>
                  <a:spcPts val="4620"/>
                </a:lnSpc>
                <a:spcBef>
                  <a:spcPct val="0"/>
                </a:spcBef>
              </a:pPr>
              <a:r>
                <a:rPr lang="en-US" b="true" sz="3300">
                  <a:solidFill>
                    <a:srgbClr val="111111"/>
                  </a:solidFill>
                  <a:latin typeface="Roboto Bold"/>
                  <a:ea typeface="Roboto Bold"/>
                  <a:cs typeface="Roboto Bold"/>
                  <a:sym typeface="Roboto Bold"/>
                </a:rPr>
                <a:t>Real-time travel updates</a:t>
              </a:r>
            </a:p>
          </p:txBody>
        </p:sp>
        <p:sp>
          <p:nvSpPr>
            <p:cNvPr name="TextBox 13" id="13"/>
            <p:cNvSpPr txBox="true"/>
            <p:nvPr/>
          </p:nvSpPr>
          <p:spPr>
            <a:xfrm rot="0">
              <a:off x="0" y="811030"/>
              <a:ext cx="6418732" cy="1093470"/>
            </a:xfrm>
            <a:prstGeom prst="rect">
              <a:avLst/>
            </a:prstGeom>
          </p:spPr>
          <p:txBody>
            <a:bodyPr anchor="t" rtlCol="false" tIns="0" lIns="0" bIns="0" rIns="0">
              <a:spAutoFit/>
            </a:bodyPr>
            <a:lstStyle/>
            <a:p>
              <a:pPr algn="l" marL="0" indent="0" lvl="0">
                <a:lnSpc>
                  <a:spcPts val="3359"/>
                </a:lnSpc>
                <a:spcBef>
                  <a:spcPct val="0"/>
                </a:spcBef>
              </a:pPr>
              <a:r>
                <a:rPr lang="en-US" sz="2400" u="none">
                  <a:solidFill>
                    <a:srgbClr val="111111"/>
                  </a:solidFill>
                  <a:latin typeface="Roboto"/>
                  <a:ea typeface="Roboto"/>
                  <a:cs typeface="Roboto"/>
                  <a:sym typeface="Roboto"/>
                </a:rPr>
                <a:t>Stay informed with </a:t>
              </a:r>
              <a:r>
                <a:rPr lang="en-US" b="true" sz="2400" u="none">
                  <a:solidFill>
                    <a:srgbClr val="111111"/>
                  </a:solidFill>
                  <a:latin typeface="Roboto Bold"/>
                  <a:ea typeface="Roboto Bold"/>
                  <a:cs typeface="Roboto Bold"/>
                  <a:sym typeface="Roboto Bold"/>
                </a:rPr>
                <a:t>instant notifications</a:t>
              </a:r>
              <a:r>
                <a:rPr lang="en-US" sz="2400" u="none">
                  <a:solidFill>
                    <a:srgbClr val="111111"/>
                  </a:solidFill>
                  <a:latin typeface="Roboto"/>
                  <a:ea typeface="Roboto"/>
                  <a:cs typeface="Roboto"/>
                  <a:sym typeface="Roboto"/>
                </a:rPr>
                <a:t> on changes.</a:t>
              </a:r>
            </a:p>
          </p:txBody>
        </p:sp>
      </p:grpSp>
      <p:grpSp>
        <p:nvGrpSpPr>
          <p:cNvPr name="Group 14" id="14"/>
          <p:cNvGrpSpPr/>
          <p:nvPr/>
        </p:nvGrpSpPr>
        <p:grpSpPr>
          <a:xfrm rot="0">
            <a:off x="11916830" y="7133029"/>
            <a:ext cx="4814049" cy="2009400"/>
            <a:chOff x="0" y="0"/>
            <a:chExt cx="6418732" cy="2679200"/>
          </a:xfrm>
        </p:grpSpPr>
        <p:sp>
          <p:nvSpPr>
            <p:cNvPr name="TextBox 15" id="15"/>
            <p:cNvSpPr txBox="true"/>
            <p:nvPr/>
          </p:nvSpPr>
          <p:spPr>
            <a:xfrm rot="0">
              <a:off x="0" y="-76200"/>
              <a:ext cx="6418732" cy="1513840"/>
            </a:xfrm>
            <a:prstGeom prst="rect">
              <a:avLst/>
            </a:prstGeom>
          </p:spPr>
          <p:txBody>
            <a:bodyPr anchor="t" rtlCol="false" tIns="0" lIns="0" bIns="0" rIns="0">
              <a:spAutoFit/>
            </a:bodyPr>
            <a:lstStyle/>
            <a:p>
              <a:pPr algn="l" marL="0" indent="0" lvl="0">
                <a:lnSpc>
                  <a:spcPts val="4620"/>
                </a:lnSpc>
                <a:spcBef>
                  <a:spcPct val="0"/>
                </a:spcBef>
              </a:pPr>
              <a:r>
                <a:rPr lang="en-US" b="true" sz="3300">
                  <a:solidFill>
                    <a:srgbClr val="111111"/>
                  </a:solidFill>
                  <a:latin typeface="Roboto Bold"/>
                  <a:ea typeface="Roboto Bold"/>
                  <a:cs typeface="Roboto Bold"/>
                  <a:sym typeface="Roboto Bold"/>
                </a:rPr>
                <a:t>Seamless booking process</a:t>
              </a:r>
            </a:p>
          </p:txBody>
        </p:sp>
        <p:sp>
          <p:nvSpPr>
            <p:cNvPr name="TextBox 16" id="16"/>
            <p:cNvSpPr txBox="true"/>
            <p:nvPr/>
          </p:nvSpPr>
          <p:spPr>
            <a:xfrm rot="0">
              <a:off x="0" y="1585730"/>
              <a:ext cx="6418732" cy="1093470"/>
            </a:xfrm>
            <a:prstGeom prst="rect">
              <a:avLst/>
            </a:prstGeom>
          </p:spPr>
          <p:txBody>
            <a:bodyPr anchor="t" rtlCol="false" tIns="0" lIns="0" bIns="0" rIns="0">
              <a:spAutoFit/>
            </a:bodyPr>
            <a:lstStyle/>
            <a:p>
              <a:pPr algn="l" marL="0" indent="0" lvl="0">
                <a:lnSpc>
                  <a:spcPts val="3359"/>
                </a:lnSpc>
                <a:spcBef>
                  <a:spcPct val="0"/>
                </a:spcBef>
              </a:pPr>
              <a:r>
                <a:rPr lang="en-US" sz="2400" u="none">
                  <a:solidFill>
                    <a:srgbClr val="111111"/>
                  </a:solidFill>
                  <a:latin typeface="Roboto"/>
                  <a:ea typeface="Roboto"/>
                  <a:cs typeface="Roboto"/>
                  <a:sym typeface="Roboto"/>
                </a:rPr>
                <a:t>Quickly secure reservations with </a:t>
              </a:r>
              <a:r>
                <a:rPr lang="en-US" b="true" sz="2400" u="none">
                  <a:solidFill>
                    <a:srgbClr val="111111"/>
                  </a:solidFill>
                  <a:latin typeface="Roboto Bold"/>
                  <a:ea typeface="Roboto Bold"/>
                  <a:cs typeface="Roboto Bold"/>
                  <a:sym typeface="Roboto Bold"/>
                </a:rPr>
                <a:t>one-click options</a:t>
              </a:r>
              <a:r>
                <a:rPr lang="en-US" sz="2400" u="none">
                  <a:solidFill>
                    <a:srgbClr val="111111"/>
                  </a:solidFill>
                  <a:latin typeface="Roboto"/>
                  <a:ea typeface="Roboto"/>
                  <a:cs typeface="Roboto"/>
                  <a:sym typeface="Roboto"/>
                </a:rPr>
                <a:t>.</a:t>
              </a:r>
            </a:p>
          </p:txBody>
        </p:sp>
      </p:grpSp>
      <p:sp>
        <p:nvSpPr>
          <p:cNvPr name="Freeform 17" id="17"/>
          <p:cNvSpPr/>
          <p:nvPr/>
        </p:nvSpPr>
        <p:spPr>
          <a:xfrm flipH="false" flipV="false" rot="0">
            <a:off x="3180890" y="7189225"/>
            <a:ext cx="669770" cy="384813"/>
          </a:xfrm>
          <a:custGeom>
            <a:avLst/>
            <a:gdLst/>
            <a:ahLst/>
            <a:cxnLst/>
            <a:rect r="r" b="b" t="t" l="l"/>
            <a:pathLst>
              <a:path h="384813" w="669770">
                <a:moveTo>
                  <a:pt x="0" y="0"/>
                </a:moveTo>
                <a:lnTo>
                  <a:pt x="669770" y="0"/>
                </a:lnTo>
                <a:lnTo>
                  <a:pt x="669770" y="384813"/>
                </a:lnTo>
                <a:lnTo>
                  <a:pt x="0" y="3848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0939887" y="7189225"/>
            <a:ext cx="669770" cy="384813"/>
          </a:xfrm>
          <a:custGeom>
            <a:avLst/>
            <a:gdLst/>
            <a:ahLst/>
            <a:cxnLst/>
            <a:rect r="r" b="b" t="t" l="l"/>
            <a:pathLst>
              <a:path h="384813" w="669770">
                <a:moveTo>
                  <a:pt x="0" y="0"/>
                </a:moveTo>
                <a:lnTo>
                  <a:pt x="669770" y="0"/>
                </a:lnTo>
                <a:lnTo>
                  <a:pt x="669770" y="384813"/>
                </a:lnTo>
                <a:lnTo>
                  <a:pt x="0" y="3848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5E5E5"/>
        </a:solidFill>
      </p:bgPr>
    </p:bg>
    <p:spTree>
      <p:nvGrpSpPr>
        <p:cNvPr id="1" name=""/>
        <p:cNvGrpSpPr/>
        <p:nvPr/>
      </p:nvGrpSpPr>
      <p:grpSpPr>
        <a:xfrm>
          <a:off x="0" y="0"/>
          <a:ext cx="0" cy="0"/>
          <a:chOff x="0" y="0"/>
          <a:chExt cx="0" cy="0"/>
        </a:xfrm>
      </p:grpSpPr>
      <p:grpSp>
        <p:nvGrpSpPr>
          <p:cNvPr name="Group 2" id="2"/>
          <p:cNvGrpSpPr/>
          <p:nvPr/>
        </p:nvGrpSpPr>
        <p:grpSpPr>
          <a:xfrm rot="0">
            <a:off x="11230578" y="-753271"/>
            <a:ext cx="7238876" cy="11793542"/>
            <a:chOff x="0" y="0"/>
            <a:chExt cx="3897630" cy="6350000"/>
          </a:xfrm>
        </p:grpSpPr>
        <p:sp>
          <p:nvSpPr>
            <p:cNvPr name="Freeform 3" id="3"/>
            <p:cNvSpPr/>
            <p:nvPr/>
          </p:nvSpPr>
          <p:spPr>
            <a:xfrm flipH="false" flipV="false" rot="0">
              <a:off x="0" y="0"/>
              <a:ext cx="3897630" cy="6350000"/>
            </a:xfrm>
            <a:custGeom>
              <a:avLst/>
              <a:gdLst/>
              <a:ahLst/>
              <a:cxnLst/>
              <a:rect r="r" b="b" t="t" l="l"/>
              <a:pathLst>
                <a:path h="6350000" w="3897630">
                  <a:moveTo>
                    <a:pt x="3897630" y="0"/>
                  </a:moveTo>
                  <a:lnTo>
                    <a:pt x="1471930" y="365760"/>
                  </a:lnTo>
                  <a:lnTo>
                    <a:pt x="0" y="2942590"/>
                  </a:lnTo>
                  <a:lnTo>
                    <a:pt x="1150620" y="6350000"/>
                  </a:lnTo>
                  <a:lnTo>
                    <a:pt x="3763010" y="6350000"/>
                  </a:lnTo>
                  <a:close/>
                </a:path>
              </a:pathLst>
            </a:custGeom>
            <a:blipFill>
              <a:blip r:embed="rId2"/>
              <a:stretch>
                <a:fillRect l="-64129" t="0" r="-64129" b="0"/>
              </a:stretch>
            </a:blipFill>
          </p:spPr>
        </p:sp>
      </p:grpSp>
      <p:sp>
        <p:nvSpPr>
          <p:cNvPr name="Freeform 4" id="4"/>
          <p:cNvSpPr/>
          <p:nvPr/>
        </p:nvSpPr>
        <p:spPr>
          <a:xfrm flipH="false" flipV="true" rot="9978228">
            <a:off x="9922819" y="4513261"/>
            <a:ext cx="3313107" cy="5840413"/>
          </a:xfrm>
          <a:custGeom>
            <a:avLst/>
            <a:gdLst/>
            <a:ahLst/>
            <a:cxnLst/>
            <a:rect r="r" b="b" t="t" l="l"/>
            <a:pathLst>
              <a:path h="5840413" w="3313107">
                <a:moveTo>
                  <a:pt x="0" y="5840413"/>
                </a:moveTo>
                <a:lnTo>
                  <a:pt x="3313107" y="5840413"/>
                </a:lnTo>
                <a:lnTo>
                  <a:pt x="3313107" y="0"/>
                </a:lnTo>
                <a:lnTo>
                  <a:pt x="0" y="0"/>
                </a:lnTo>
                <a:lnTo>
                  <a:pt x="0" y="5840413"/>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3779504"/>
            <a:ext cx="7693057" cy="1694394"/>
          </a:xfrm>
          <a:prstGeom prst="rect">
            <a:avLst/>
          </a:prstGeom>
        </p:spPr>
        <p:txBody>
          <a:bodyPr anchor="t" rtlCol="false" tIns="0" lIns="0" bIns="0" rIns="0">
            <a:spAutoFit/>
          </a:bodyPr>
          <a:lstStyle/>
          <a:p>
            <a:pPr algn="l" marL="0" indent="0" lvl="0">
              <a:lnSpc>
                <a:spcPts val="13721"/>
              </a:lnSpc>
              <a:spcBef>
                <a:spcPct val="0"/>
              </a:spcBef>
            </a:pPr>
            <a:r>
              <a:rPr lang="en-US" sz="9801">
                <a:solidFill>
                  <a:srgbClr val="111111"/>
                </a:solidFill>
                <a:latin typeface="Roboto"/>
                <a:ea typeface="Roboto"/>
                <a:cs typeface="Roboto"/>
                <a:sym typeface="Roboto"/>
              </a:rPr>
              <a:t>Safe travels!</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0293C"/>
        </a:solidFill>
      </p:bgPr>
    </p:bg>
    <p:spTree>
      <p:nvGrpSpPr>
        <p:cNvPr id="1" name=""/>
        <p:cNvGrpSpPr/>
        <p:nvPr/>
      </p:nvGrpSpPr>
      <p:grpSpPr>
        <a:xfrm>
          <a:off x="0" y="0"/>
          <a:ext cx="0" cy="0"/>
          <a:chOff x="0" y="0"/>
          <a:chExt cx="0" cy="0"/>
        </a:xfrm>
      </p:grpSpPr>
      <p:sp>
        <p:nvSpPr>
          <p:cNvPr name="TextBox 2" id="2"/>
          <p:cNvSpPr txBox="true"/>
          <p:nvPr/>
        </p:nvSpPr>
        <p:spPr>
          <a:xfrm rot="0">
            <a:off x="1888409" y="838200"/>
            <a:ext cx="4162589" cy="1686800"/>
          </a:xfrm>
          <a:prstGeom prst="rect">
            <a:avLst/>
          </a:prstGeom>
        </p:spPr>
        <p:txBody>
          <a:bodyPr anchor="t" rtlCol="false" tIns="0" lIns="0" bIns="0" rIns="0">
            <a:spAutoFit/>
          </a:bodyPr>
          <a:lstStyle/>
          <a:p>
            <a:pPr algn="l" marL="0" indent="0" lvl="0">
              <a:lnSpc>
                <a:spcPts val="11759"/>
              </a:lnSpc>
              <a:spcBef>
                <a:spcPct val="0"/>
              </a:spcBef>
            </a:pPr>
            <a:r>
              <a:rPr lang="en-US" b="true" sz="9799">
                <a:solidFill>
                  <a:srgbClr val="FBFBF1"/>
                </a:solidFill>
                <a:latin typeface="Akzidenz-Grotesk Bold"/>
                <a:ea typeface="Akzidenz-Grotesk Bold"/>
                <a:cs typeface="Akzidenz-Grotesk Bold"/>
                <a:sym typeface="Akzidenz-Grotesk Bold"/>
              </a:rPr>
              <a:t>Team</a:t>
            </a:r>
          </a:p>
        </p:txBody>
      </p:sp>
      <p:sp>
        <p:nvSpPr>
          <p:cNvPr name="TextBox 3" id="3"/>
          <p:cNvSpPr txBox="true"/>
          <p:nvPr/>
        </p:nvSpPr>
        <p:spPr>
          <a:xfrm rot="0">
            <a:off x="3247754" y="4495954"/>
            <a:ext cx="6692797" cy="5929435"/>
          </a:xfrm>
          <a:prstGeom prst="rect">
            <a:avLst/>
          </a:prstGeom>
        </p:spPr>
        <p:txBody>
          <a:bodyPr anchor="t" rtlCol="false" tIns="0" lIns="0" bIns="0" rIns="0">
            <a:spAutoFit/>
          </a:bodyPr>
          <a:lstStyle/>
          <a:p>
            <a:pPr algn="ctr">
              <a:lnSpc>
                <a:spcPts val="3919"/>
              </a:lnSpc>
              <a:spcBef>
                <a:spcPct val="0"/>
              </a:spcBef>
            </a:pPr>
          </a:p>
          <a:p>
            <a:pPr algn="ctr">
              <a:lnSpc>
                <a:spcPts val="3919"/>
              </a:lnSpc>
              <a:spcBef>
                <a:spcPct val="0"/>
              </a:spcBef>
            </a:pPr>
            <a:r>
              <a:rPr lang="en-US" b="true" sz="2799">
                <a:solidFill>
                  <a:srgbClr val="FBFBF1"/>
                </a:solidFill>
                <a:latin typeface="Inter Bold"/>
                <a:ea typeface="Inter Bold"/>
                <a:cs typeface="Inter Bold"/>
                <a:sym typeface="Inter Bold"/>
              </a:rPr>
              <a:t>Team Members</a:t>
            </a:r>
          </a:p>
          <a:p>
            <a:pPr algn="ctr">
              <a:lnSpc>
                <a:spcPts val="3919"/>
              </a:lnSpc>
              <a:spcBef>
                <a:spcPct val="0"/>
              </a:spcBef>
            </a:pPr>
          </a:p>
          <a:p>
            <a:pPr algn="ctr">
              <a:lnSpc>
                <a:spcPts val="3919"/>
              </a:lnSpc>
              <a:spcBef>
                <a:spcPct val="0"/>
              </a:spcBef>
            </a:pPr>
            <a:r>
              <a:rPr lang="en-US" sz="2799">
                <a:solidFill>
                  <a:srgbClr val="FBFBF1"/>
                </a:solidFill>
                <a:latin typeface="Inter"/>
                <a:ea typeface="Inter"/>
                <a:cs typeface="Inter"/>
                <a:sym typeface="Inter"/>
              </a:rPr>
              <a:t>Shifa Saeed</a:t>
            </a:r>
          </a:p>
          <a:p>
            <a:pPr algn="ctr">
              <a:lnSpc>
                <a:spcPts val="3919"/>
              </a:lnSpc>
              <a:spcBef>
                <a:spcPct val="0"/>
              </a:spcBef>
            </a:pPr>
            <a:r>
              <a:rPr lang="en-US" sz="2799">
                <a:solidFill>
                  <a:srgbClr val="FBFBF1"/>
                </a:solidFill>
                <a:latin typeface="Inter"/>
                <a:ea typeface="Inter"/>
                <a:cs typeface="Inter"/>
                <a:sym typeface="Inter"/>
              </a:rPr>
              <a:t>Unique ID: 30573</a:t>
            </a:r>
          </a:p>
          <a:p>
            <a:pPr algn="ctr">
              <a:lnSpc>
                <a:spcPts val="3919"/>
              </a:lnSpc>
              <a:spcBef>
                <a:spcPct val="0"/>
              </a:spcBef>
            </a:pPr>
          </a:p>
          <a:p>
            <a:pPr algn="ctr">
              <a:lnSpc>
                <a:spcPts val="3919"/>
              </a:lnSpc>
              <a:spcBef>
                <a:spcPct val="0"/>
              </a:spcBef>
            </a:pPr>
            <a:r>
              <a:rPr lang="en-US" sz="2799">
                <a:solidFill>
                  <a:srgbClr val="FBFBF1"/>
                </a:solidFill>
                <a:latin typeface="Inter"/>
                <a:ea typeface="Inter"/>
                <a:cs typeface="Inter"/>
                <a:sym typeface="Inter"/>
              </a:rPr>
              <a:t>Sikandar Ahmad</a:t>
            </a:r>
          </a:p>
          <a:p>
            <a:pPr algn="ctr">
              <a:lnSpc>
                <a:spcPts val="3919"/>
              </a:lnSpc>
              <a:spcBef>
                <a:spcPct val="0"/>
              </a:spcBef>
            </a:pPr>
            <a:r>
              <a:rPr lang="en-US" sz="2799">
                <a:solidFill>
                  <a:srgbClr val="FBFBF1"/>
                </a:solidFill>
                <a:latin typeface="Inter"/>
                <a:ea typeface="Inter"/>
                <a:cs typeface="Inter"/>
                <a:sym typeface="Inter"/>
              </a:rPr>
              <a:t>Unique ID: 31516</a:t>
            </a:r>
          </a:p>
          <a:p>
            <a:pPr algn="ctr">
              <a:lnSpc>
                <a:spcPts val="3919"/>
              </a:lnSpc>
              <a:spcBef>
                <a:spcPct val="0"/>
              </a:spcBef>
            </a:pPr>
          </a:p>
          <a:p>
            <a:pPr algn="ctr">
              <a:lnSpc>
                <a:spcPts val="3919"/>
              </a:lnSpc>
              <a:spcBef>
                <a:spcPct val="0"/>
              </a:spcBef>
            </a:pPr>
            <a:r>
              <a:rPr lang="en-US" sz="2799">
                <a:solidFill>
                  <a:srgbClr val="FBFBF1"/>
                </a:solidFill>
                <a:latin typeface="Inter"/>
                <a:ea typeface="Inter"/>
                <a:cs typeface="Inter"/>
                <a:sym typeface="Inter"/>
              </a:rPr>
              <a:t>Sarmad Shahid</a:t>
            </a:r>
          </a:p>
          <a:p>
            <a:pPr algn="ctr">
              <a:lnSpc>
                <a:spcPts val="3919"/>
              </a:lnSpc>
              <a:spcBef>
                <a:spcPct val="0"/>
              </a:spcBef>
            </a:pPr>
            <a:r>
              <a:rPr lang="en-US" sz="2799">
                <a:solidFill>
                  <a:srgbClr val="FBFBF1"/>
                </a:solidFill>
                <a:latin typeface="Inter"/>
                <a:ea typeface="Inter"/>
                <a:cs typeface="Inter"/>
                <a:sym typeface="Inter"/>
              </a:rPr>
              <a:t>Unique ID: 30409</a:t>
            </a:r>
          </a:p>
          <a:p>
            <a:pPr algn="ctr">
              <a:lnSpc>
                <a:spcPts val="3919"/>
              </a:lnSpc>
              <a:spcBef>
                <a:spcPct val="0"/>
              </a:spcBef>
            </a:pPr>
          </a:p>
        </p:txBody>
      </p:sp>
      <p:sp>
        <p:nvSpPr>
          <p:cNvPr name="TextBox 4" id="4"/>
          <p:cNvSpPr txBox="true"/>
          <p:nvPr/>
        </p:nvSpPr>
        <p:spPr>
          <a:xfrm rot="0">
            <a:off x="5927173" y="1546801"/>
            <a:ext cx="10039196" cy="2198297"/>
          </a:xfrm>
          <a:prstGeom prst="rect">
            <a:avLst/>
          </a:prstGeom>
        </p:spPr>
        <p:txBody>
          <a:bodyPr anchor="t" rtlCol="false" tIns="0" lIns="0" bIns="0" rIns="0">
            <a:spAutoFit/>
          </a:bodyPr>
          <a:lstStyle/>
          <a:p>
            <a:pPr algn="ctr">
              <a:lnSpc>
                <a:spcPts val="5879"/>
              </a:lnSpc>
              <a:spcBef>
                <a:spcPct val="0"/>
              </a:spcBef>
            </a:pPr>
            <a:r>
              <a:rPr lang="en-US" b="true" sz="4199">
                <a:solidFill>
                  <a:srgbClr val="FBFBF1"/>
                </a:solidFill>
                <a:latin typeface="Inter Bold"/>
                <a:ea typeface="Inter Bold"/>
                <a:cs typeface="Inter Bold"/>
                <a:sym typeface="Inter Bold"/>
              </a:rPr>
              <a:t>Team Leader</a:t>
            </a:r>
          </a:p>
          <a:p>
            <a:pPr algn="ctr">
              <a:lnSpc>
                <a:spcPts val="5879"/>
              </a:lnSpc>
              <a:spcBef>
                <a:spcPct val="0"/>
              </a:spcBef>
            </a:pPr>
            <a:r>
              <a:rPr lang="en-US" sz="4199">
                <a:solidFill>
                  <a:srgbClr val="FBFBF1"/>
                </a:solidFill>
                <a:latin typeface="Inter"/>
                <a:ea typeface="Inter"/>
                <a:cs typeface="Inter"/>
                <a:sym typeface="Inter"/>
              </a:rPr>
              <a:t>Name: Sohaib Aamir</a:t>
            </a:r>
          </a:p>
          <a:p>
            <a:pPr algn="ctr">
              <a:lnSpc>
                <a:spcPts val="5879"/>
              </a:lnSpc>
              <a:spcBef>
                <a:spcPct val="0"/>
              </a:spcBef>
            </a:pPr>
            <a:r>
              <a:rPr lang="en-US" sz="4199">
                <a:solidFill>
                  <a:srgbClr val="FBFBF1"/>
                </a:solidFill>
                <a:latin typeface="Inter"/>
                <a:ea typeface="Inter"/>
                <a:cs typeface="Inter"/>
                <a:sym typeface="Inter"/>
              </a:rPr>
              <a:t>Unique ID: 6135</a:t>
            </a:r>
          </a:p>
        </p:txBody>
      </p:sp>
      <p:sp>
        <p:nvSpPr>
          <p:cNvPr name="TextBox 5" id="5"/>
          <p:cNvSpPr txBox="true"/>
          <p:nvPr/>
        </p:nvSpPr>
        <p:spPr>
          <a:xfrm rot="0">
            <a:off x="9940551" y="5734164"/>
            <a:ext cx="6692797" cy="3453016"/>
          </a:xfrm>
          <a:prstGeom prst="rect">
            <a:avLst/>
          </a:prstGeom>
        </p:spPr>
        <p:txBody>
          <a:bodyPr anchor="t" rtlCol="false" tIns="0" lIns="0" bIns="0" rIns="0">
            <a:spAutoFit/>
          </a:bodyPr>
          <a:lstStyle/>
          <a:p>
            <a:pPr algn="ctr">
              <a:lnSpc>
                <a:spcPts val="3919"/>
              </a:lnSpc>
            </a:pPr>
            <a:r>
              <a:rPr lang="en-US" sz="2799" b="true">
                <a:solidFill>
                  <a:srgbClr val="FBFBF1"/>
                </a:solidFill>
                <a:latin typeface="Inter Bold"/>
                <a:ea typeface="Inter Bold"/>
                <a:cs typeface="Inter Bold"/>
                <a:sym typeface="Inter Bold"/>
              </a:rPr>
              <a:t>Team Members</a:t>
            </a:r>
          </a:p>
          <a:p>
            <a:pPr algn="ctr">
              <a:lnSpc>
                <a:spcPts val="3919"/>
              </a:lnSpc>
            </a:pPr>
          </a:p>
          <a:p>
            <a:pPr algn="ctr">
              <a:lnSpc>
                <a:spcPts val="3919"/>
              </a:lnSpc>
              <a:spcBef>
                <a:spcPct val="0"/>
              </a:spcBef>
            </a:pPr>
            <a:r>
              <a:rPr lang="en-US" sz="2799">
                <a:solidFill>
                  <a:srgbClr val="FBFBF1"/>
                </a:solidFill>
                <a:latin typeface="Inter"/>
                <a:ea typeface="Inter"/>
                <a:cs typeface="Inter"/>
                <a:sym typeface="Inter"/>
              </a:rPr>
              <a:t>Junaid Iqbal</a:t>
            </a:r>
          </a:p>
          <a:p>
            <a:pPr algn="ctr">
              <a:lnSpc>
                <a:spcPts val="3919"/>
              </a:lnSpc>
              <a:spcBef>
                <a:spcPct val="0"/>
              </a:spcBef>
            </a:pPr>
            <a:r>
              <a:rPr lang="en-US" sz="2799">
                <a:solidFill>
                  <a:srgbClr val="FBFBF1"/>
                </a:solidFill>
                <a:latin typeface="Inter"/>
                <a:ea typeface="Inter"/>
                <a:cs typeface="Inter"/>
                <a:sym typeface="Inter"/>
              </a:rPr>
              <a:t>Unique ID: 30593</a:t>
            </a:r>
          </a:p>
          <a:p>
            <a:pPr algn="ctr">
              <a:lnSpc>
                <a:spcPts val="3919"/>
              </a:lnSpc>
              <a:spcBef>
                <a:spcPct val="0"/>
              </a:spcBef>
            </a:pPr>
          </a:p>
          <a:p>
            <a:pPr algn="ctr">
              <a:lnSpc>
                <a:spcPts val="3919"/>
              </a:lnSpc>
              <a:spcBef>
                <a:spcPct val="0"/>
              </a:spcBef>
            </a:pPr>
            <a:r>
              <a:rPr lang="en-US" sz="2799">
                <a:solidFill>
                  <a:srgbClr val="FBFBF1"/>
                </a:solidFill>
                <a:latin typeface="Inter"/>
                <a:ea typeface="Inter"/>
                <a:cs typeface="Inter"/>
                <a:sym typeface="Inter"/>
              </a:rPr>
              <a:t>Mehboob Elahi</a:t>
            </a:r>
          </a:p>
          <a:p>
            <a:pPr algn="ctr">
              <a:lnSpc>
                <a:spcPts val="3919"/>
              </a:lnSpc>
              <a:spcBef>
                <a:spcPct val="0"/>
              </a:spcBef>
            </a:pPr>
            <a:r>
              <a:rPr lang="en-US" sz="2799">
                <a:solidFill>
                  <a:srgbClr val="FBFBF1"/>
                </a:solidFill>
                <a:latin typeface="Inter"/>
                <a:ea typeface="Inter"/>
                <a:cs typeface="Inter"/>
                <a:sym typeface="Inter"/>
              </a:rPr>
              <a:t>Unique ID: 30653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293C"/>
        </a:solidFill>
      </p:bgPr>
    </p:bg>
    <p:spTree>
      <p:nvGrpSpPr>
        <p:cNvPr id="1" name=""/>
        <p:cNvGrpSpPr/>
        <p:nvPr/>
      </p:nvGrpSpPr>
      <p:grpSpPr>
        <a:xfrm>
          <a:off x="0" y="0"/>
          <a:ext cx="0" cy="0"/>
          <a:chOff x="0" y="0"/>
          <a:chExt cx="0" cy="0"/>
        </a:xfrm>
      </p:grpSpPr>
      <p:grpSp>
        <p:nvGrpSpPr>
          <p:cNvPr name="Group 2" id="2"/>
          <p:cNvGrpSpPr/>
          <p:nvPr/>
        </p:nvGrpSpPr>
        <p:grpSpPr>
          <a:xfrm rot="0">
            <a:off x="899558" y="4762578"/>
            <a:ext cx="16488885" cy="4582985"/>
            <a:chOff x="0" y="0"/>
            <a:chExt cx="2924331" cy="812800"/>
          </a:xfrm>
        </p:grpSpPr>
        <p:sp>
          <p:nvSpPr>
            <p:cNvPr name="Freeform 3" id="3"/>
            <p:cNvSpPr/>
            <p:nvPr/>
          </p:nvSpPr>
          <p:spPr>
            <a:xfrm flipH="false" flipV="false" rot="0">
              <a:off x="0" y="0"/>
              <a:ext cx="2924331" cy="812800"/>
            </a:xfrm>
            <a:custGeom>
              <a:avLst/>
              <a:gdLst/>
              <a:ahLst/>
              <a:cxnLst/>
              <a:rect r="r" b="b" t="t" l="l"/>
              <a:pathLst>
                <a:path h="812800" w="2924331">
                  <a:moveTo>
                    <a:pt x="46952" y="0"/>
                  </a:moveTo>
                  <a:lnTo>
                    <a:pt x="2877378" y="0"/>
                  </a:lnTo>
                  <a:cubicBezTo>
                    <a:pt x="2889831" y="0"/>
                    <a:pt x="2901773" y="4947"/>
                    <a:pt x="2910579" y="13752"/>
                  </a:cubicBezTo>
                  <a:cubicBezTo>
                    <a:pt x="2919384" y="22557"/>
                    <a:pt x="2924331" y="34500"/>
                    <a:pt x="2924331" y="46952"/>
                  </a:cubicBezTo>
                  <a:lnTo>
                    <a:pt x="2924331" y="765848"/>
                  </a:lnTo>
                  <a:cubicBezTo>
                    <a:pt x="2924331" y="791779"/>
                    <a:pt x="2903310" y="812800"/>
                    <a:pt x="2877378" y="812800"/>
                  </a:cubicBezTo>
                  <a:lnTo>
                    <a:pt x="46952" y="812800"/>
                  </a:lnTo>
                  <a:cubicBezTo>
                    <a:pt x="21021" y="812800"/>
                    <a:pt x="0" y="791779"/>
                    <a:pt x="0" y="765848"/>
                  </a:cubicBezTo>
                  <a:lnTo>
                    <a:pt x="0" y="46952"/>
                  </a:lnTo>
                  <a:cubicBezTo>
                    <a:pt x="0" y="21021"/>
                    <a:pt x="21021" y="0"/>
                    <a:pt x="46952" y="0"/>
                  </a:cubicBezTo>
                  <a:close/>
                </a:path>
              </a:pathLst>
            </a:custGeom>
            <a:blipFill>
              <a:blip r:embed="rId2"/>
              <a:stretch>
                <a:fillRect l="0" t="-45844" r="0" b="-94012"/>
              </a:stretch>
            </a:blipFill>
          </p:spPr>
        </p:sp>
      </p:grpSp>
      <p:grpSp>
        <p:nvGrpSpPr>
          <p:cNvPr name="Group 4" id="4"/>
          <p:cNvGrpSpPr/>
          <p:nvPr/>
        </p:nvGrpSpPr>
        <p:grpSpPr>
          <a:xfrm rot="0">
            <a:off x="2448962" y="1444804"/>
            <a:ext cx="13390076" cy="2187895"/>
            <a:chOff x="0" y="0"/>
            <a:chExt cx="17853435" cy="2917194"/>
          </a:xfrm>
        </p:grpSpPr>
        <p:sp>
          <p:nvSpPr>
            <p:cNvPr name="TextBox 5" id="5"/>
            <p:cNvSpPr txBox="true"/>
            <p:nvPr/>
          </p:nvSpPr>
          <p:spPr>
            <a:xfrm rot="0">
              <a:off x="0" y="-161925"/>
              <a:ext cx="17853435" cy="1876425"/>
            </a:xfrm>
            <a:prstGeom prst="rect">
              <a:avLst/>
            </a:prstGeom>
          </p:spPr>
          <p:txBody>
            <a:bodyPr anchor="t" rtlCol="false" tIns="0" lIns="0" bIns="0" rIns="0">
              <a:spAutoFit/>
            </a:bodyPr>
            <a:lstStyle/>
            <a:p>
              <a:pPr algn="ctr" marL="0" indent="0" lvl="0">
                <a:lnSpc>
                  <a:spcPts val="10199"/>
                </a:lnSpc>
                <a:spcBef>
                  <a:spcPct val="0"/>
                </a:spcBef>
              </a:pPr>
              <a:r>
                <a:rPr lang="en-US" b="true" sz="8499">
                  <a:solidFill>
                    <a:srgbClr val="FBFBF1"/>
                  </a:solidFill>
                  <a:latin typeface="Akzidenz-Grotesk Bold"/>
                  <a:ea typeface="Akzidenz-Grotesk Bold"/>
                  <a:cs typeface="Akzidenz-Grotesk Bold"/>
                  <a:sym typeface="Akzidenz-Grotesk Bold"/>
                </a:rPr>
                <a:t>Thank you all!</a:t>
              </a:r>
            </a:p>
          </p:txBody>
        </p:sp>
        <p:sp>
          <p:nvSpPr>
            <p:cNvPr name="TextBox 6" id="6"/>
            <p:cNvSpPr txBox="true"/>
            <p:nvPr/>
          </p:nvSpPr>
          <p:spPr>
            <a:xfrm rot="0">
              <a:off x="1124858" y="2284734"/>
              <a:ext cx="15603719" cy="632460"/>
            </a:xfrm>
            <a:prstGeom prst="rect">
              <a:avLst/>
            </a:prstGeom>
          </p:spPr>
          <p:txBody>
            <a:bodyPr anchor="t" rtlCol="false" tIns="0" lIns="0" bIns="0" rIns="0">
              <a:spAutoFit/>
            </a:bodyPr>
            <a:lstStyle/>
            <a:p>
              <a:pPr algn="ctr" marL="0" indent="0" lvl="0">
                <a:lnSpc>
                  <a:spcPts val="4199"/>
                </a:lnSpc>
              </a:pPr>
              <a:r>
                <a:rPr lang="en-US" sz="2799" u="sng">
                  <a:solidFill>
                    <a:srgbClr val="FBFBF1"/>
                  </a:solidFill>
                  <a:latin typeface="Inter"/>
                  <a:ea typeface="Inter"/>
                  <a:cs typeface="Inter"/>
                  <a:sym typeface="Inter"/>
                  <a:hlinkClick r:id="rId3" tooltip="https://www.linkedin.com/in/sohaib-aamir/"/>
                </a:rPr>
                <a:t>Sohaib Aamir</a:t>
              </a:r>
              <a:r>
                <a:rPr lang="en-US" sz="2799">
                  <a:solidFill>
                    <a:srgbClr val="FBFBF1"/>
                  </a:solidFill>
                  <a:latin typeface="Inter"/>
                  <a:ea typeface="Inter"/>
                  <a:cs typeface="Inter"/>
                  <a:sym typeface="Inter"/>
                </a:rPr>
                <a:t> | </a:t>
              </a:r>
              <a:r>
                <a:rPr lang="en-US" sz="2799" u="sng">
                  <a:solidFill>
                    <a:srgbClr val="FBFBF1"/>
                  </a:solidFill>
                  <a:latin typeface="Inter"/>
                  <a:ea typeface="Inter"/>
                  <a:cs typeface="Inter"/>
                  <a:sym typeface="Inter"/>
                  <a:hlinkClick r:id="rId4" tooltip="https://github.com/SohaibAamir28/AI-Travel-Planner-Chatbot/"/>
                </a:rPr>
                <a:t>GitHub</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61866"/>
        </a:solidFill>
      </p:bgPr>
    </p:bg>
    <p:spTree>
      <p:nvGrpSpPr>
        <p:cNvPr id="1" name=""/>
        <p:cNvGrpSpPr/>
        <p:nvPr/>
      </p:nvGrpSpPr>
      <p:grpSpPr>
        <a:xfrm>
          <a:off x="0" y="0"/>
          <a:ext cx="0" cy="0"/>
          <a:chOff x="0" y="0"/>
          <a:chExt cx="0" cy="0"/>
        </a:xfrm>
      </p:grpSpPr>
      <p:grpSp>
        <p:nvGrpSpPr>
          <p:cNvPr name="Group 2" id="2"/>
          <p:cNvGrpSpPr/>
          <p:nvPr/>
        </p:nvGrpSpPr>
        <p:grpSpPr>
          <a:xfrm rot="0">
            <a:off x="688472" y="609603"/>
            <a:ext cx="5651749" cy="9067795"/>
            <a:chOff x="0" y="0"/>
            <a:chExt cx="812800" cy="1304075"/>
          </a:xfrm>
        </p:grpSpPr>
        <p:sp>
          <p:nvSpPr>
            <p:cNvPr name="Freeform 3" id="3"/>
            <p:cNvSpPr/>
            <p:nvPr/>
          </p:nvSpPr>
          <p:spPr>
            <a:xfrm flipH="false" flipV="false" rot="0">
              <a:off x="0" y="0"/>
              <a:ext cx="812800" cy="1304075"/>
            </a:xfrm>
            <a:custGeom>
              <a:avLst/>
              <a:gdLst/>
              <a:ahLst/>
              <a:cxnLst/>
              <a:rect r="r" b="b" t="t" l="l"/>
              <a:pathLst>
                <a:path h="1304075" w="812800">
                  <a:moveTo>
                    <a:pt x="58903" y="0"/>
                  </a:moveTo>
                  <a:lnTo>
                    <a:pt x="753897" y="0"/>
                  </a:lnTo>
                  <a:cubicBezTo>
                    <a:pt x="769519" y="0"/>
                    <a:pt x="784501" y="6206"/>
                    <a:pt x="795548" y="17252"/>
                  </a:cubicBezTo>
                  <a:cubicBezTo>
                    <a:pt x="806594" y="28299"/>
                    <a:pt x="812800" y="43281"/>
                    <a:pt x="812800" y="58903"/>
                  </a:cubicBezTo>
                  <a:lnTo>
                    <a:pt x="812800" y="1245172"/>
                  </a:lnTo>
                  <a:cubicBezTo>
                    <a:pt x="812800" y="1260794"/>
                    <a:pt x="806594" y="1275776"/>
                    <a:pt x="795548" y="1286823"/>
                  </a:cubicBezTo>
                  <a:cubicBezTo>
                    <a:pt x="784501" y="1297869"/>
                    <a:pt x="769519" y="1304075"/>
                    <a:pt x="753897" y="1304075"/>
                  </a:cubicBezTo>
                  <a:lnTo>
                    <a:pt x="58903" y="1304075"/>
                  </a:lnTo>
                  <a:cubicBezTo>
                    <a:pt x="43281" y="1304075"/>
                    <a:pt x="28299" y="1297869"/>
                    <a:pt x="17252" y="1286823"/>
                  </a:cubicBezTo>
                  <a:cubicBezTo>
                    <a:pt x="6206" y="1275776"/>
                    <a:pt x="0" y="1260794"/>
                    <a:pt x="0" y="1245172"/>
                  </a:cubicBezTo>
                  <a:lnTo>
                    <a:pt x="0" y="58903"/>
                  </a:lnTo>
                  <a:cubicBezTo>
                    <a:pt x="0" y="43281"/>
                    <a:pt x="6206" y="28299"/>
                    <a:pt x="17252" y="17252"/>
                  </a:cubicBezTo>
                  <a:cubicBezTo>
                    <a:pt x="28299" y="6206"/>
                    <a:pt x="43281" y="0"/>
                    <a:pt x="58903" y="0"/>
                  </a:cubicBezTo>
                  <a:close/>
                </a:path>
              </a:pathLst>
            </a:custGeom>
            <a:blipFill>
              <a:blip r:embed="rId2"/>
              <a:stretch>
                <a:fillRect l="-70406" t="0" r="-70406" b="0"/>
              </a:stretch>
            </a:blipFill>
          </p:spPr>
        </p:sp>
      </p:grpSp>
      <p:sp>
        <p:nvSpPr>
          <p:cNvPr name="AutoShape 4" id="4"/>
          <p:cNvSpPr/>
          <p:nvPr/>
        </p:nvSpPr>
        <p:spPr>
          <a:xfrm rot="0">
            <a:off x="5543680" y="5143500"/>
            <a:ext cx="1593083" cy="895136"/>
          </a:xfrm>
          <a:prstGeom prst="rect">
            <a:avLst/>
          </a:prstGeom>
          <a:solidFill>
            <a:srgbClr val="586499"/>
          </a:solidFill>
        </p:spPr>
      </p:sp>
      <p:sp>
        <p:nvSpPr>
          <p:cNvPr name="Freeform 5" id="5"/>
          <p:cNvSpPr/>
          <p:nvPr/>
        </p:nvSpPr>
        <p:spPr>
          <a:xfrm flipH="false" flipV="false" rot="0">
            <a:off x="5810081" y="5339914"/>
            <a:ext cx="1060281" cy="502308"/>
          </a:xfrm>
          <a:custGeom>
            <a:avLst/>
            <a:gdLst/>
            <a:ahLst/>
            <a:cxnLst/>
            <a:rect r="r" b="b" t="t" l="l"/>
            <a:pathLst>
              <a:path h="502308" w="1060281">
                <a:moveTo>
                  <a:pt x="0" y="0"/>
                </a:moveTo>
                <a:lnTo>
                  <a:pt x="1060281" y="0"/>
                </a:lnTo>
                <a:lnTo>
                  <a:pt x="1060281" y="502308"/>
                </a:lnTo>
                <a:lnTo>
                  <a:pt x="0" y="50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7936261" y="2018599"/>
            <a:ext cx="9323039" cy="6804445"/>
            <a:chOff x="0" y="0"/>
            <a:chExt cx="12430718" cy="9072594"/>
          </a:xfrm>
        </p:grpSpPr>
        <p:sp>
          <p:nvSpPr>
            <p:cNvPr name="TextBox 7" id="7"/>
            <p:cNvSpPr txBox="true"/>
            <p:nvPr/>
          </p:nvSpPr>
          <p:spPr>
            <a:xfrm rot="0">
              <a:off x="0" y="1504834"/>
              <a:ext cx="12430718" cy="2426123"/>
            </a:xfrm>
            <a:prstGeom prst="rect">
              <a:avLst/>
            </a:prstGeom>
          </p:spPr>
          <p:txBody>
            <a:bodyPr anchor="t" rtlCol="false" tIns="0" lIns="0" bIns="0" rIns="0">
              <a:spAutoFit/>
            </a:bodyPr>
            <a:lstStyle/>
            <a:p>
              <a:pPr algn="l" marL="0" indent="0" lvl="0">
                <a:lnSpc>
                  <a:spcPts val="7279"/>
                </a:lnSpc>
              </a:pPr>
              <a:r>
                <a:rPr lang="en-US" b="true" sz="5599">
                  <a:solidFill>
                    <a:srgbClr val="FEFBF8"/>
                  </a:solidFill>
                  <a:latin typeface="HK Grotesk Medium"/>
                  <a:ea typeface="HK Grotesk Medium"/>
                  <a:cs typeface="HK Grotesk Medium"/>
                  <a:sym typeface="HK Grotesk Medium"/>
                </a:rPr>
                <a:t>Introducing our expert travel planner today!</a:t>
              </a:r>
            </a:p>
          </p:txBody>
        </p:sp>
        <p:sp>
          <p:nvSpPr>
            <p:cNvPr name="TextBox 8" id="8"/>
            <p:cNvSpPr txBox="true"/>
            <p:nvPr/>
          </p:nvSpPr>
          <p:spPr>
            <a:xfrm rot="0">
              <a:off x="0" y="5439457"/>
              <a:ext cx="12430718" cy="3633137"/>
            </a:xfrm>
            <a:prstGeom prst="rect">
              <a:avLst/>
            </a:prstGeom>
          </p:spPr>
          <p:txBody>
            <a:bodyPr anchor="t" rtlCol="false" tIns="0" lIns="0" bIns="0" rIns="0">
              <a:spAutoFit/>
            </a:bodyPr>
            <a:lstStyle/>
            <a:p>
              <a:pPr algn="l">
                <a:lnSpc>
                  <a:spcPts val="3120"/>
                </a:lnSpc>
              </a:pPr>
              <a:r>
                <a:rPr lang="en-US" sz="2400">
                  <a:solidFill>
                    <a:srgbClr val="FEFBF8"/>
                  </a:solidFill>
                  <a:latin typeface="HK Grotesk Light"/>
                  <a:ea typeface="HK Grotesk Light"/>
                  <a:cs typeface="HK Grotesk Light"/>
                  <a:sym typeface="HK Grotesk Light"/>
                </a:rPr>
                <a:t>About</a:t>
              </a:r>
            </a:p>
            <a:p>
              <a:pPr algn="l">
                <a:lnSpc>
                  <a:spcPts val="3120"/>
                </a:lnSpc>
              </a:pPr>
              <a:r>
                <a:rPr lang="en-US" sz="2400">
                  <a:solidFill>
                    <a:srgbClr val="FEFBF8"/>
                  </a:solidFill>
                  <a:latin typeface="HK Grotesk Light"/>
                  <a:ea typeface="HK Grotesk Light"/>
                  <a:cs typeface="HK Grotesk Light"/>
                  <a:sym typeface="HK Grotesk Light"/>
                </a:rPr>
                <a:t>The AI Travel Planner Chatbot is designed to revolutionize the way users plan their travels by leveraging the power of Generative AI. Using Google's Gemini AI model &amp; LangChain, this chatbot offers personalized travel itineraries based on user input regarding their destination, budget, interests, and travel duration.</a:t>
              </a:r>
            </a:p>
            <a:p>
              <a:pPr algn="l" marL="0" indent="0" lvl="0">
                <a:lnSpc>
                  <a:spcPts val="3120"/>
                </a:lnSpc>
              </a:pPr>
            </a:p>
          </p:txBody>
        </p:sp>
        <p:sp>
          <p:nvSpPr>
            <p:cNvPr name="TextBox 9" id="9"/>
            <p:cNvSpPr txBox="true"/>
            <p:nvPr/>
          </p:nvSpPr>
          <p:spPr>
            <a:xfrm rot="0">
              <a:off x="0" y="4296433"/>
              <a:ext cx="12430718" cy="647700"/>
            </a:xfrm>
            <a:prstGeom prst="rect">
              <a:avLst/>
            </a:prstGeom>
          </p:spPr>
          <p:txBody>
            <a:bodyPr anchor="t" rtlCol="false" tIns="0" lIns="0" bIns="0" rIns="0">
              <a:spAutoFit/>
            </a:bodyPr>
            <a:lstStyle/>
            <a:p>
              <a:pPr algn="l" marL="0" indent="0" lvl="0">
                <a:lnSpc>
                  <a:spcPts val="3900"/>
                </a:lnSpc>
              </a:pPr>
              <a:r>
                <a:rPr lang="en-US" b="true" sz="3000">
                  <a:solidFill>
                    <a:srgbClr val="FEFBF8"/>
                  </a:solidFill>
                  <a:latin typeface="HK Grotesk Medium"/>
                  <a:ea typeface="HK Grotesk Medium"/>
                  <a:cs typeface="HK Grotesk Medium"/>
                  <a:sym typeface="HK Grotesk Medium"/>
                </a:rPr>
                <a:t>Experience and passion for travel</a:t>
              </a:r>
            </a:p>
          </p:txBody>
        </p:sp>
        <p:sp>
          <p:nvSpPr>
            <p:cNvPr name="TextBox 10" id="10"/>
            <p:cNvSpPr txBox="true"/>
            <p:nvPr/>
          </p:nvSpPr>
          <p:spPr>
            <a:xfrm rot="0">
              <a:off x="0" y="-38100"/>
              <a:ext cx="12430718" cy="647700"/>
            </a:xfrm>
            <a:prstGeom prst="rect">
              <a:avLst/>
            </a:prstGeom>
          </p:spPr>
          <p:txBody>
            <a:bodyPr anchor="t" rtlCol="false" tIns="0" lIns="0" bIns="0" rIns="0">
              <a:spAutoFit/>
            </a:bodyPr>
            <a:lstStyle/>
            <a:p>
              <a:pPr algn="l" marL="0" indent="0" lvl="0">
                <a:lnSpc>
                  <a:spcPts val="3900"/>
                </a:lnSpc>
              </a:pPr>
              <a:r>
                <a:rPr lang="en-US" b="true" sz="3000">
                  <a:solidFill>
                    <a:srgbClr val="FEFBF8"/>
                  </a:solidFill>
                  <a:latin typeface="HK Grotesk Medium"/>
                  <a:ea typeface="HK Grotesk Medium"/>
                  <a:cs typeface="HK Grotesk Medium"/>
                  <a:sym typeface="HK Grotesk Medium"/>
                </a:rPr>
                <a:t>Meet Your Travel Planner</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5E5E5"/>
        </a:solidFill>
      </p:bgPr>
    </p:bg>
    <p:spTree>
      <p:nvGrpSpPr>
        <p:cNvPr id="1" name=""/>
        <p:cNvGrpSpPr/>
        <p:nvPr/>
      </p:nvGrpSpPr>
      <p:grpSpPr>
        <a:xfrm>
          <a:off x="0" y="0"/>
          <a:ext cx="0" cy="0"/>
          <a:chOff x="0" y="0"/>
          <a:chExt cx="0" cy="0"/>
        </a:xfrm>
      </p:grpSpPr>
      <p:sp>
        <p:nvSpPr>
          <p:cNvPr name="TextBox 2" id="2"/>
          <p:cNvSpPr txBox="true"/>
          <p:nvPr/>
        </p:nvSpPr>
        <p:spPr>
          <a:xfrm rot="0">
            <a:off x="1304925" y="7820025"/>
            <a:ext cx="12163700" cy="1152525"/>
          </a:xfrm>
          <a:prstGeom prst="rect">
            <a:avLst/>
          </a:prstGeom>
        </p:spPr>
        <p:txBody>
          <a:bodyPr anchor="t" rtlCol="false" tIns="0" lIns="0" bIns="0" rIns="0">
            <a:spAutoFit/>
          </a:bodyPr>
          <a:lstStyle/>
          <a:p>
            <a:pPr algn="l" marL="0" indent="0" lvl="0">
              <a:lnSpc>
                <a:spcPts val="9000"/>
              </a:lnSpc>
            </a:pPr>
            <a:r>
              <a:rPr lang="en-US" sz="7500">
                <a:solidFill>
                  <a:srgbClr val="111111"/>
                </a:solidFill>
                <a:latin typeface="Roboto"/>
                <a:ea typeface="Roboto"/>
                <a:cs typeface="Roboto"/>
                <a:sym typeface="Roboto"/>
              </a:rPr>
              <a:t>AI Travel Planner Workflow</a:t>
            </a:r>
          </a:p>
        </p:txBody>
      </p:sp>
      <p:sp>
        <p:nvSpPr>
          <p:cNvPr name="Freeform 3" id="3"/>
          <p:cNvSpPr/>
          <p:nvPr/>
        </p:nvSpPr>
        <p:spPr>
          <a:xfrm flipH="false" flipV="true" rot="0">
            <a:off x="14058958" y="-498129"/>
            <a:ext cx="3200342" cy="5641629"/>
          </a:xfrm>
          <a:custGeom>
            <a:avLst/>
            <a:gdLst/>
            <a:ahLst/>
            <a:cxnLst/>
            <a:rect r="r" b="b" t="t" l="l"/>
            <a:pathLst>
              <a:path h="5641629" w="3200342">
                <a:moveTo>
                  <a:pt x="0" y="5641629"/>
                </a:moveTo>
                <a:lnTo>
                  <a:pt x="3200342" y="5641629"/>
                </a:lnTo>
                <a:lnTo>
                  <a:pt x="3200342" y="0"/>
                </a:lnTo>
                <a:lnTo>
                  <a:pt x="0" y="0"/>
                </a:lnTo>
                <a:lnTo>
                  <a:pt x="0" y="564162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304925" y="5894048"/>
            <a:ext cx="9323039" cy="388652"/>
          </a:xfrm>
          <a:prstGeom prst="rect">
            <a:avLst/>
          </a:prstGeom>
        </p:spPr>
        <p:txBody>
          <a:bodyPr anchor="t" rtlCol="false" tIns="0" lIns="0" bIns="0" rIns="0">
            <a:spAutoFit/>
          </a:bodyPr>
          <a:lstStyle/>
          <a:p>
            <a:pPr algn="l" marL="0" indent="0" lvl="0">
              <a:lnSpc>
                <a:spcPts val="3120"/>
              </a:lnSpc>
            </a:pPr>
          </a:p>
        </p:txBody>
      </p:sp>
      <p:sp>
        <p:nvSpPr>
          <p:cNvPr name="TextBox 5" id="5"/>
          <p:cNvSpPr txBox="true"/>
          <p:nvPr/>
        </p:nvSpPr>
        <p:spPr>
          <a:xfrm rot="0">
            <a:off x="1304925" y="1676514"/>
            <a:ext cx="9323039" cy="3466986"/>
          </a:xfrm>
          <a:prstGeom prst="rect">
            <a:avLst/>
          </a:prstGeom>
        </p:spPr>
        <p:txBody>
          <a:bodyPr anchor="t" rtlCol="false" tIns="0" lIns="0" bIns="0" rIns="0">
            <a:spAutoFit/>
          </a:bodyPr>
          <a:lstStyle/>
          <a:p>
            <a:pPr algn="l" marL="0" indent="0" lvl="0">
              <a:lnSpc>
                <a:spcPts val="3900"/>
              </a:lnSpc>
            </a:pPr>
            <a:r>
              <a:rPr lang="en-US" b="true" sz="3000">
                <a:solidFill>
                  <a:srgbClr val="111111"/>
                </a:solidFill>
                <a:latin typeface="HK Grotesk Medium"/>
                <a:ea typeface="HK Grotesk Medium"/>
                <a:cs typeface="HK Grotesk Medium"/>
                <a:sym typeface="HK Grotesk Medium"/>
              </a:rPr>
              <a:t>This chatbot utilizes advanced Natural Language Processing (NLP) techniques to understand and process user queries and dynamically generates tailored travel plans that enhance user experience and engagement. The project integrates Google Generative AI and LangChain libraries to handle the complexities of generating human-like text responses.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61866"/>
        </a:solidFill>
      </p:bgPr>
    </p:bg>
    <p:spTree>
      <p:nvGrpSpPr>
        <p:cNvPr id="1" name=""/>
        <p:cNvGrpSpPr/>
        <p:nvPr/>
      </p:nvGrpSpPr>
      <p:grpSpPr>
        <a:xfrm>
          <a:off x="0" y="0"/>
          <a:ext cx="0" cy="0"/>
          <a:chOff x="0" y="0"/>
          <a:chExt cx="0" cy="0"/>
        </a:xfrm>
      </p:grpSpPr>
      <p:sp>
        <p:nvSpPr>
          <p:cNvPr name="Freeform 2" id="2"/>
          <p:cNvSpPr/>
          <p:nvPr/>
        </p:nvSpPr>
        <p:spPr>
          <a:xfrm flipH="false" flipV="false" rot="0">
            <a:off x="8185922" y="1926272"/>
            <a:ext cx="1916157" cy="7890057"/>
          </a:xfrm>
          <a:custGeom>
            <a:avLst/>
            <a:gdLst/>
            <a:ahLst/>
            <a:cxnLst/>
            <a:rect r="r" b="b" t="t" l="l"/>
            <a:pathLst>
              <a:path h="7890057" w="1916157">
                <a:moveTo>
                  <a:pt x="0" y="0"/>
                </a:moveTo>
                <a:lnTo>
                  <a:pt x="1916156" y="0"/>
                </a:lnTo>
                <a:lnTo>
                  <a:pt x="1916156" y="7890057"/>
                </a:lnTo>
                <a:lnTo>
                  <a:pt x="0" y="7890057"/>
                </a:lnTo>
                <a:lnTo>
                  <a:pt x="0" y="0"/>
                </a:lnTo>
                <a:close/>
              </a:path>
            </a:pathLst>
          </a:custGeom>
          <a:blipFill>
            <a:blip r:embed="rId2"/>
            <a:stretch>
              <a:fillRect l="0" t="0" r="0" b="0"/>
            </a:stretch>
          </a:blipFill>
        </p:spPr>
      </p:sp>
      <p:sp>
        <p:nvSpPr>
          <p:cNvPr name="TextBox 3" id="3"/>
          <p:cNvSpPr txBox="true"/>
          <p:nvPr/>
        </p:nvSpPr>
        <p:spPr>
          <a:xfrm rot="0">
            <a:off x="6948403" y="447675"/>
            <a:ext cx="4391194" cy="1152525"/>
          </a:xfrm>
          <a:prstGeom prst="rect">
            <a:avLst/>
          </a:prstGeom>
        </p:spPr>
        <p:txBody>
          <a:bodyPr anchor="t" rtlCol="false" tIns="0" lIns="0" bIns="0" rIns="0">
            <a:spAutoFit/>
          </a:bodyPr>
          <a:lstStyle/>
          <a:p>
            <a:pPr algn="l" marL="0" indent="0" lvl="0">
              <a:lnSpc>
                <a:spcPts val="9000"/>
              </a:lnSpc>
            </a:pPr>
            <a:r>
              <a:rPr lang="en-US" sz="7500">
                <a:solidFill>
                  <a:srgbClr val="FEFBF8"/>
                </a:solidFill>
                <a:latin typeface="Roboto"/>
                <a:ea typeface="Roboto"/>
                <a:cs typeface="Roboto"/>
                <a:sym typeface="Roboto"/>
              </a:rPr>
              <a:t>WorkFlow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61866"/>
        </a:solidFill>
      </p:bgPr>
    </p:bg>
    <p:spTree>
      <p:nvGrpSpPr>
        <p:cNvPr id="1" name=""/>
        <p:cNvGrpSpPr/>
        <p:nvPr/>
      </p:nvGrpSpPr>
      <p:grpSpPr>
        <a:xfrm>
          <a:off x="0" y="0"/>
          <a:ext cx="0" cy="0"/>
          <a:chOff x="0" y="0"/>
          <a:chExt cx="0" cy="0"/>
        </a:xfrm>
      </p:grpSpPr>
      <p:grpSp>
        <p:nvGrpSpPr>
          <p:cNvPr name="Group 2" id="2"/>
          <p:cNvGrpSpPr/>
          <p:nvPr/>
        </p:nvGrpSpPr>
        <p:grpSpPr>
          <a:xfrm rot="0">
            <a:off x="1028700" y="4220238"/>
            <a:ext cx="8145127" cy="3756522"/>
            <a:chOff x="0" y="0"/>
            <a:chExt cx="10860169" cy="5008695"/>
          </a:xfrm>
        </p:grpSpPr>
        <p:sp>
          <p:nvSpPr>
            <p:cNvPr name="TextBox 3" id="3"/>
            <p:cNvSpPr txBox="true"/>
            <p:nvPr/>
          </p:nvSpPr>
          <p:spPr>
            <a:xfrm rot="0">
              <a:off x="0" y="-57150"/>
              <a:ext cx="10860169" cy="1194223"/>
            </a:xfrm>
            <a:prstGeom prst="rect">
              <a:avLst/>
            </a:prstGeom>
          </p:spPr>
          <p:txBody>
            <a:bodyPr anchor="t" rtlCol="false" tIns="0" lIns="0" bIns="0" rIns="0">
              <a:spAutoFit/>
            </a:bodyPr>
            <a:lstStyle/>
            <a:p>
              <a:pPr algn="l" marL="0" indent="0" lvl="0">
                <a:lnSpc>
                  <a:spcPts val="7279"/>
                </a:lnSpc>
              </a:pPr>
              <a:r>
                <a:rPr lang="en-US" b="true" sz="5599">
                  <a:solidFill>
                    <a:srgbClr val="FEFBF8"/>
                  </a:solidFill>
                  <a:latin typeface="HK Grotesk Medium"/>
                  <a:ea typeface="HK Grotesk Medium"/>
                  <a:cs typeface="HK Grotesk Medium"/>
                  <a:sym typeface="HK Grotesk Medium"/>
                </a:rPr>
                <a:t>Smart AI Travel Planner</a:t>
              </a:r>
            </a:p>
          </p:txBody>
        </p:sp>
        <p:sp>
          <p:nvSpPr>
            <p:cNvPr name="TextBox 4" id="4"/>
            <p:cNvSpPr txBox="true"/>
            <p:nvPr/>
          </p:nvSpPr>
          <p:spPr>
            <a:xfrm rot="0">
              <a:off x="0" y="3458660"/>
              <a:ext cx="10860169" cy="1550035"/>
            </a:xfrm>
            <a:prstGeom prst="rect">
              <a:avLst/>
            </a:prstGeom>
          </p:spPr>
          <p:txBody>
            <a:bodyPr anchor="t" rtlCol="false" tIns="0" lIns="0" bIns="0" rIns="0">
              <a:spAutoFit/>
            </a:bodyPr>
            <a:lstStyle/>
            <a:p>
              <a:pPr algn="l" marL="0" indent="0" lvl="0">
                <a:lnSpc>
                  <a:spcPts val="3120"/>
                </a:lnSpc>
              </a:pPr>
              <a:r>
                <a:rPr lang="en-US" sz="2400">
                  <a:solidFill>
                    <a:srgbClr val="FEFBF8"/>
                  </a:solidFill>
                  <a:latin typeface="HK Grotesk Light"/>
                  <a:ea typeface="HK Grotesk Light"/>
                  <a:cs typeface="HK Grotesk Light"/>
                  <a:sym typeface="HK Grotesk Light"/>
                </a:rPr>
                <a:t>Our AI Travel Planner uses </a:t>
              </a:r>
              <a:r>
                <a:rPr lang="en-US" b="true" sz="2400">
                  <a:solidFill>
                    <a:srgbClr val="FEFBF8"/>
                  </a:solidFill>
                  <a:latin typeface="HK Grotesk Bold"/>
                  <a:ea typeface="HK Grotesk Bold"/>
                  <a:cs typeface="HK Grotesk Bold"/>
                  <a:sym typeface="HK Grotesk Bold"/>
                </a:rPr>
                <a:t>advanced algorithms</a:t>
              </a:r>
              <a:r>
                <a:rPr lang="en-US" sz="2400">
                  <a:solidFill>
                    <a:srgbClr val="FEFBF8"/>
                  </a:solidFill>
                  <a:latin typeface="HK Grotesk Light"/>
                  <a:ea typeface="HK Grotesk Light"/>
                  <a:cs typeface="HK Grotesk Light"/>
                  <a:sym typeface="HK Grotesk Light"/>
                </a:rPr>
                <a:t> to curate custom itineraries that fit your </a:t>
              </a:r>
              <a:r>
                <a:rPr lang="en-US" b="true" sz="2400">
                  <a:solidFill>
                    <a:srgbClr val="FEFBF8"/>
                  </a:solidFill>
                  <a:latin typeface="HK Grotesk Bold"/>
                  <a:ea typeface="HK Grotesk Bold"/>
                  <a:cs typeface="HK Grotesk Bold"/>
                  <a:sym typeface="HK Grotesk Bold"/>
                </a:rPr>
                <a:t>preferences</a:t>
              </a:r>
              <a:r>
                <a:rPr lang="en-US" sz="2400">
                  <a:solidFill>
                    <a:srgbClr val="FEFBF8"/>
                  </a:solidFill>
                  <a:latin typeface="HK Grotesk Light"/>
                  <a:ea typeface="HK Grotesk Light"/>
                  <a:cs typeface="HK Grotesk Light"/>
                  <a:sym typeface="HK Grotesk Light"/>
                </a:rPr>
                <a:t> and budget, ensuring every trip is enjoyable and stress-free.</a:t>
              </a:r>
            </a:p>
          </p:txBody>
        </p:sp>
        <p:sp>
          <p:nvSpPr>
            <p:cNvPr name="TextBox 5" id="5"/>
            <p:cNvSpPr txBox="true"/>
            <p:nvPr/>
          </p:nvSpPr>
          <p:spPr>
            <a:xfrm rot="0">
              <a:off x="0" y="1573188"/>
              <a:ext cx="10860169" cy="1308100"/>
            </a:xfrm>
            <a:prstGeom prst="rect">
              <a:avLst/>
            </a:prstGeom>
          </p:spPr>
          <p:txBody>
            <a:bodyPr anchor="t" rtlCol="false" tIns="0" lIns="0" bIns="0" rIns="0">
              <a:spAutoFit/>
            </a:bodyPr>
            <a:lstStyle/>
            <a:p>
              <a:pPr algn="l" marL="0" indent="0" lvl="0">
                <a:lnSpc>
                  <a:spcPts val="3900"/>
                </a:lnSpc>
              </a:pPr>
              <a:r>
                <a:rPr lang="en-US" b="true" sz="3000">
                  <a:solidFill>
                    <a:srgbClr val="FEFBF8"/>
                  </a:solidFill>
                  <a:latin typeface="HK Grotesk Medium"/>
                  <a:ea typeface="HK Grotesk Medium"/>
                  <a:cs typeface="HK Grotesk Medium"/>
                  <a:sym typeface="HK Grotesk Medium"/>
                </a:rPr>
                <a:t>Your ultimate assistant for organizing seamless and personalized travel experiences.</a:t>
              </a:r>
            </a:p>
          </p:txBody>
        </p:sp>
      </p:grpSp>
      <p:sp>
        <p:nvSpPr>
          <p:cNvPr name="Freeform 6" id="6"/>
          <p:cNvSpPr/>
          <p:nvPr/>
        </p:nvSpPr>
        <p:spPr>
          <a:xfrm flipH="false" flipV="false" rot="0">
            <a:off x="1028700" y="8738245"/>
            <a:ext cx="1060281" cy="502308"/>
          </a:xfrm>
          <a:custGeom>
            <a:avLst/>
            <a:gdLst/>
            <a:ahLst/>
            <a:cxnLst/>
            <a:rect r="r" b="b" t="t" l="l"/>
            <a:pathLst>
              <a:path h="502308" w="1060281">
                <a:moveTo>
                  <a:pt x="0" y="0"/>
                </a:moveTo>
                <a:lnTo>
                  <a:pt x="1060281" y="0"/>
                </a:lnTo>
                <a:lnTo>
                  <a:pt x="1060281" y="502308"/>
                </a:lnTo>
                <a:lnTo>
                  <a:pt x="0" y="502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990030" y="0"/>
            <a:ext cx="7297970" cy="9258300"/>
            <a:chOff x="0" y="0"/>
            <a:chExt cx="812800" cy="1031129"/>
          </a:xfrm>
        </p:grpSpPr>
        <p:sp>
          <p:nvSpPr>
            <p:cNvPr name="Freeform 8" id="8"/>
            <p:cNvSpPr/>
            <p:nvPr/>
          </p:nvSpPr>
          <p:spPr>
            <a:xfrm flipH="false" flipV="false" rot="0">
              <a:off x="0" y="0"/>
              <a:ext cx="812800" cy="1031129"/>
            </a:xfrm>
            <a:custGeom>
              <a:avLst/>
              <a:gdLst/>
              <a:ahLst/>
              <a:cxnLst/>
              <a:rect r="r" b="b" t="t" l="l"/>
              <a:pathLst>
                <a:path h="1031129" w="812800">
                  <a:moveTo>
                    <a:pt x="58346" y="0"/>
                  </a:moveTo>
                  <a:lnTo>
                    <a:pt x="754454" y="0"/>
                  </a:lnTo>
                  <a:cubicBezTo>
                    <a:pt x="769928" y="0"/>
                    <a:pt x="784769" y="6147"/>
                    <a:pt x="795711" y="17089"/>
                  </a:cubicBezTo>
                  <a:cubicBezTo>
                    <a:pt x="806653" y="28031"/>
                    <a:pt x="812800" y="42872"/>
                    <a:pt x="812800" y="58346"/>
                  </a:cubicBezTo>
                  <a:lnTo>
                    <a:pt x="812800" y="972783"/>
                  </a:lnTo>
                  <a:cubicBezTo>
                    <a:pt x="812800" y="988257"/>
                    <a:pt x="806653" y="1003098"/>
                    <a:pt x="795711" y="1014040"/>
                  </a:cubicBezTo>
                  <a:cubicBezTo>
                    <a:pt x="784769" y="1024982"/>
                    <a:pt x="769928" y="1031129"/>
                    <a:pt x="754454" y="1031129"/>
                  </a:cubicBezTo>
                  <a:lnTo>
                    <a:pt x="58346" y="1031129"/>
                  </a:lnTo>
                  <a:cubicBezTo>
                    <a:pt x="42872" y="1031129"/>
                    <a:pt x="28031" y="1024982"/>
                    <a:pt x="17089" y="1014040"/>
                  </a:cubicBezTo>
                  <a:cubicBezTo>
                    <a:pt x="6147" y="1003098"/>
                    <a:pt x="0" y="988257"/>
                    <a:pt x="0" y="972783"/>
                  </a:cubicBezTo>
                  <a:lnTo>
                    <a:pt x="0" y="58346"/>
                  </a:lnTo>
                  <a:cubicBezTo>
                    <a:pt x="0" y="42872"/>
                    <a:pt x="6147" y="28031"/>
                    <a:pt x="17089" y="17089"/>
                  </a:cubicBezTo>
                  <a:cubicBezTo>
                    <a:pt x="28031" y="6147"/>
                    <a:pt x="42872" y="0"/>
                    <a:pt x="58346" y="0"/>
                  </a:cubicBezTo>
                  <a:close/>
                </a:path>
              </a:pathLst>
            </a:custGeom>
            <a:blipFill>
              <a:blip r:embed="rId4"/>
              <a:stretch>
                <a:fillRect l="-12536" t="0" r="-77873"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5E5E5"/>
        </a:solidFill>
      </p:bgPr>
    </p:bg>
    <p:spTree>
      <p:nvGrpSpPr>
        <p:cNvPr id="1" name=""/>
        <p:cNvGrpSpPr/>
        <p:nvPr/>
      </p:nvGrpSpPr>
      <p:grpSpPr>
        <a:xfrm>
          <a:off x="0" y="0"/>
          <a:ext cx="0" cy="0"/>
          <a:chOff x="0" y="0"/>
          <a:chExt cx="0" cy="0"/>
        </a:xfrm>
      </p:grpSpPr>
      <p:sp>
        <p:nvSpPr>
          <p:cNvPr name="Freeform 2" id="2"/>
          <p:cNvSpPr/>
          <p:nvPr/>
        </p:nvSpPr>
        <p:spPr>
          <a:xfrm flipH="false" flipV="false" rot="-1374483">
            <a:off x="1272061" y="2155227"/>
            <a:ext cx="2416773" cy="2416773"/>
          </a:xfrm>
          <a:custGeom>
            <a:avLst/>
            <a:gdLst/>
            <a:ahLst/>
            <a:cxnLst/>
            <a:rect r="r" b="b" t="t" l="l"/>
            <a:pathLst>
              <a:path h="2416773" w="2416773">
                <a:moveTo>
                  <a:pt x="0" y="0"/>
                </a:moveTo>
                <a:lnTo>
                  <a:pt x="2416773" y="0"/>
                </a:lnTo>
                <a:lnTo>
                  <a:pt x="2416773" y="2416773"/>
                </a:lnTo>
                <a:lnTo>
                  <a:pt x="0" y="24167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85900" y="1028700"/>
            <a:ext cx="15654113" cy="4114800"/>
            <a:chOff x="0" y="0"/>
            <a:chExt cx="8271556" cy="2174240"/>
          </a:xfrm>
        </p:grpSpPr>
        <p:sp>
          <p:nvSpPr>
            <p:cNvPr name="Freeform 4" id="4"/>
            <p:cNvSpPr/>
            <p:nvPr/>
          </p:nvSpPr>
          <p:spPr>
            <a:xfrm flipH="false" flipV="false" rot="0">
              <a:off x="0" y="0"/>
              <a:ext cx="8271556" cy="2174240"/>
            </a:xfrm>
            <a:custGeom>
              <a:avLst/>
              <a:gdLst/>
              <a:ahLst/>
              <a:cxnLst/>
              <a:rect r="r" b="b" t="t" l="l"/>
              <a:pathLst>
                <a:path h="2174240" w="8271556">
                  <a:moveTo>
                    <a:pt x="8271556" y="0"/>
                  </a:moveTo>
                  <a:lnTo>
                    <a:pt x="8271556" y="2174240"/>
                  </a:lnTo>
                  <a:lnTo>
                    <a:pt x="843699" y="2174240"/>
                  </a:lnTo>
                  <a:lnTo>
                    <a:pt x="0" y="0"/>
                  </a:lnTo>
                  <a:close/>
                </a:path>
              </a:pathLst>
            </a:custGeom>
            <a:blipFill>
              <a:blip r:embed="rId4"/>
              <a:stretch>
                <a:fillRect l="0" t="-64130" r="0" b="-64130"/>
              </a:stretch>
            </a:blipFill>
          </p:spPr>
        </p:sp>
      </p:grpSp>
      <p:sp>
        <p:nvSpPr>
          <p:cNvPr name="TextBox 5" id="5"/>
          <p:cNvSpPr txBox="true"/>
          <p:nvPr/>
        </p:nvSpPr>
        <p:spPr>
          <a:xfrm rot="0">
            <a:off x="1552575" y="5799759"/>
            <a:ext cx="6678268" cy="3438525"/>
          </a:xfrm>
          <a:prstGeom prst="rect">
            <a:avLst/>
          </a:prstGeom>
        </p:spPr>
        <p:txBody>
          <a:bodyPr anchor="t" rtlCol="false" tIns="0" lIns="0" bIns="0" rIns="0">
            <a:spAutoFit/>
          </a:bodyPr>
          <a:lstStyle/>
          <a:p>
            <a:pPr algn="l" marL="0" indent="0" lvl="0">
              <a:lnSpc>
                <a:spcPts val="9000"/>
              </a:lnSpc>
            </a:pPr>
            <a:r>
              <a:rPr lang="en-US" sz="7500">
                <a:solidFill>
                  <a:srgbClr val="111111"/>
                </a:solidFill>
                <a:latin typeface="Roboto"/>
                <a:ea typeface="Roboto"/>
                <a:cs typeface="Roboto"/>
                <a:sym typeface="Roboto"/>
              </a:rPr>
              <a:t>Plan your dream getaway easily</a:t>
            </a:r>
          </a:p>
        </p:txBody>
      </p:sp>
      <p:sp>
        <p:nvSpPr>
          <p:cNvPr name="TextBox 6" id="6"/>
          <p:cNvSpPr txBox="true"/>
          <p:nvPr/>
        </p:nvSpPr>
        <p:spPr>
          <a:xfrm rot="0">
            <a:off x="8953106" y="5922261"/>
            <a:ext cx="8877694"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111111"/>
                </a:solidFill>
                <a:latin typeface="Roboto"/>
                <a:ea typeface="Roboto"/>
                <a:cs typeface="Roboto"/>
                <a:sym typeface="Roboto"/>
              </a:rPr>
              <a:t>Discover new places with personalized itineraries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5E5E5"/>
        </a:solidFill>
      </p:bgPr>
    </p:bg>
    <p:spTree>
      <p:nvGrpSpPr>
        <p:cNvPr id="1" name=""/>
        <p:cNvGrpSpPr/>
        <p:nvPr/>
      </p:nvGrpSpPr>
      <p:grpSpPr>
        <a:xfrm>
          <a:off x="0" y="0"/>
          <a:ext cx="0" cy="0"/>
          <a:chOff x="0" y="0"/>
          <a:chExt cx="0" cy="0"/>
        </a:xfrm>
      </p:grpSpPr>
      <p:sp>
        <p:nvSpPr>
          <p:cNvPr name="TextBox 2" id="2"/>
          <p:cNvSpPr txBox="true"/>
          <p:nvPr/>
        </p:nvSpPr>
        <p:spPr>
          <a:xfrm rot="0">
            <a:off x="1395657" y="1662180"/>
            <a:ext cx="15496685" cy="1152525"/>
          </a:xfrm>
          <a:prstGeom prst="rect">
            <a:avLst/>
          </a:prstGeom>
        </p:spPr>
        <p:txBody>
          <a:bodyPr anchor="t" rtlCol="false" tIns="0" lIns="0" bIns="0" rIns="0">
            <a:spAutoFit/>
          </a:bodyPr>
          <a:lstStyle/>
          <a:p>
            <a:pPr algn="ctr" marL="0" indent="0" lvl="0">
              <a:lnSpc>
                <a:spcPts val="9000"/>
              </a:lnSpc>
            </a:pPr>
            <a:r>
              <a:rPr lang="en-US" sz="7500">
                <a:solidFill>
                  <a:srgbClr val="111111"/>
                </a:solidFill>
                <a:latin typeface="Roboto"/>
                <a:ea typeface="Roboto"/>
                <a:cs typeface="Roboto"/>
                <a:sym typeface="Roboto"/>
              </a:rPr>
              <a:t>AI Travel Planner Overview</a:t>
            </a:r>
          </a:p>
        </p:txBody>
      </p:sp>
      <p:grpSp>
        <p:nvGrpSpPr>
          <p:cNvPr name="Group 3" id="3"/>
          <p:cNvGrpSpPr/>
          <p:nvPr/>
        </p:nvGrpSpPr>
        <p:grpSpPr>
          <a:xfrm rot="0">
            <a:off x="1395657" y="6464042"/>
            <a:ext cx="4430678" cy="2238018"/>
            <a:chOff x="0" y="0"/>
            <a:chExt cx="5907570" cy="2984024"/>
          </a:xfrm>
        </p:grpSpPr>
        <p:sp>
          <p:nvSpPr>
            <p:cNvPr name="TextBox 4" id="4"/>
            <p:cNvSpPr txBox="true"/>
            <p:nvPr/>
          </p:nvSpPr>
          <p:spPr>
            <a:xfrm rot="0">
              <a:off x="0" y="-76200"/>
              <a:ext cx="5907570" cy="1513840"/>
            </a:xfrm>
            <a:prstGeom prst="rect">
              <a:avLst/>
            </a:prstGeom>
          </p:spPr>
          <p:txBody>
            <a:bodyPr anchor="t" rtlCol="false" tIns="0" lIns="0" bIns="0" rIns="0">
              <a:spAutoFit/>
            </a:bodyPr>
            <a:lstStyle/>
            <a:p>
              <a:pPr algn="ctr" marL="0" indent="0" lvl="0">
                <a:lnSpc>
                  <a:spcPts val="4620"/>
                </a:lnSpc>
                <a:spcBef>
                  <a:spcPct val="0"/>
                </a:spcBef>
              </a:pPr>
              <a:r>
                <a:rPr lang="en-US" b="true" sz="3300">
                  <a:solidFill>
                    <a:srgbClr val="111111"/>
                  </a:solidFill>
                  <a:latin typeface="Roboto Bold"/>
                  <a:ea typeface="Roboto Bold"/>
                  <a:cs typeface="Roboto Bold"/>
                  <a:sym typeface="Roboto Bold"/>
                </a:rPr>
                <a:t>Personalized trip suggestions</a:t>
              </a:r>
            </a:p>
          </p:txBody>
        </p:sp>
        <p:sp>
          <p:nvSpPr>
            <p:cNvPr name="TextBox 5" id="5"/>
            <p:cNvSpPr txBox="true"/>
            <p:nvPr/>
          </p:nvSpPr>
          <p:spPr>
            <a:xfrm rot="0">
              <a:off x="0" y="1587024"/>
              <a:ext cx="5907570" cy="13970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111111"/>
                  </a:solidFill>
                  <a:latin typeface="Roboto"/>
                  <a:ea typeface="Roboto"/>
                  <a:cs typeface="Roboto"/>
                  <a:sym typeface="Roboto"/>
                </a:rPr>
                <a:t>Customized based on user preferences.</a:t>
              </a:r>
            </a:p>
          </p:txBody>
        </p:sp>
      </p:grpSp>
      <p:grpSp>
        <p:nvGrpSpPr>
          <p:cNvPr name="Group 6" id="6"/>
          <p:cNvGrpSpPr/>
          <p:nvPr/>
        </p:nvGrpSpPr>
        <p:grpSpPr>
          <a:xfrm rot="0">
            <a:off x="1395657" y="3367338"/>
            <a:ext cx="4430678" cy="2655648"/>
            <a:chOff x="0" y="0"/>
            <a:chExt cx="1356074" cy="812800"/>
          </a:xfrm>
        </p:grpSpPr>
        <p:sp>
          <p:nvSpPr>
            <p:cNvPr name="Freeform 7" id="7"/>
            <p:cNvSpPr/>
            <p:nvPr/>
          </p:nvSpPr>
          <p:spPr>
            <a:xfrm flipH="false" flipV="false" rot="0">
              <a:off x="0" y="0"/>
              <a:ext cx="1356074" cy="812800"/>
            </a:xfrm>
            <a:custGeom>
              <a:avLst/>
              <a:gdLst/>
              <a:ahLst/>
              <a:cxnLst/>
              <a:rect r="r" b="b" t="t" l="l"/>
              <a:pathLst>
                <a:path h="812800" w="1356074">
                  <a:moveTo>
                    <a:pt x="0" y="0"/>
                  </a:moveTo>
                  <a:lnTo>
                    <a:pt x="1356074" y="0"/>
                  </a:lnTo>
                  <a:lnTo>
                    <a:pt x="1356074" y="812800"/>
                  </a:lnTo>
                  <a:lnTo>
                    <a:pt x="0" y="812800"/>
                  </a:lnTo>
                  <a:close/>
                </a:path>
              </a:pathLst>
            </a:custGeom>
            <a:blipFill>
              <a:blip r:embed="rId2"/>
              <a:stretch>
                <a:fillRect l="0" t="-5578" r="0" b="-5578"/>
              </a:stretch>
            </a:blipFill>
          </p:spPr>
        </p:sp>
      </p:grpSp>
      <p:grpSp>
        <p:nvGrpSpPr>
          <p:cNvPr name="Group 8" id="8"/>
          <p:cNvGrpSpPr/>
          <p:nvPr/>
        </p:nvGrpSpPr>
        <p:grpSpPr>
          <a:xfrm rot="0">
            <a:off x="6928661" y="6464042"/>
            <a:ext cx="4430678" cy="2238018"/>
            <a:chOff x="0" y="0"/>
            <a:chExt cx="5907570" cy="2984024"/>
          </a:xfrm>
        </p:grpSpPr>
        <p:sp>
          <p:nvSpPr>
            <p:cNvPr name="TextBox 9" id="9"/>
            <p:cNvSpPr txBox="true"/>
            <p:nvPr/>
          </p:nvSpPr>
          <p:spPr>
            <a:xfrm rot="0">
              <a:off x="0" y="-76200"/>
              <a:ext cx="5907570" cy="1513840"/>
            </a:xfrm>
            <a:prstGeom prst="rect">
              <a:avLst/>
            </a:prstGeom>
          </p:spPr>
          <p:txBody>
            <a:bodyPr anchor="t" rtlCol="false" tIns="0" lIns="0" bIns="0" rIns="0">
              <a:spAutoFit/>
            </a:bodyPr>
            <a:lstStyle/>
            <a:p>
              <a:pPr algn="ctr" marL="0" indent="0" lvl="0">
                <a:lnSpc>
                  <a:spcPts val="4620"/>
                </a:lnSpc>
                <a:spcBef>
                  <a:spcPct val="0"/>
                </a:spcBef>
              </a:pPr>
              <a:r>
                <a:rPr lang="en-US" b="true" sz="3300">
                  <a:solidFill>
                    <a:srgbClr val="111111"/>
                  </a:solidFill>
                  <a:latin typeface="Roboto Bold"/>
                  <a:ea typeface="Roboto Bold"/>
                  <a:cs typeface="Roboto Bold"/>
                  <a:sym typeface="Roboto Bold"/>
                </a:rPr>
                <a:t>Seamless booking process</a:t>
              </a:r>
            </a:p>
          </p:txBody>
        </p:sp>
        <p:sp>
          <p:nvSpPr>
            <p:cNvPr name="TextBox 10" id="10"/>
            <p:cNvSpPr txBox="true"/>
            <p:nvPr/>
          </p:nvSpPr>
          <p:spPr>
            <a:xfrm rot="0">
              <a:off x="0" y="1587024"/>
              <a:ext cx="5907570" cy="13970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111111"/>
                  </a:solidFill>
                  <a:latin typeface="Roboto"/>
                  <a:ea typeface="Roboto"/>
                  <a:cs typeface="Roboto"/>
                  <a:sym typeface="Roboto"/>
                </a:rPr>
                <a:t>Effortless integration with travel providers.</a:t>
              </a:r>
            </a:p>
          </p:txBody>
        </p:sp>
      </p:grpSp>
      <p:grpSp>
        <p:nvGrpSpPr>
          <p:cNvPr name="Group 11" id="11"/>
          <p:cNvGrpSpPr/>
          <p:nvPr/>
        </p:nvGrpSpPr>
        <p:grpSpPr>
          <a:xfrm rot="0">
            <a:off x="6928661" y="3367338"/>
            <a:ext cx="4430678" cy="2655648"/>
            <a:chOff x="0" y="0"/>
            <a:chExt cx="1356074" cy="812800"/>
          </a:xfrm>
        </p:grpSpPr>
        <p:sp>
          <p:nvSpPr>
            <p:cNvPr name="Freeform 12" id="12"/>
            <p:cNvSpPr/>
            <p:nvPr/>
          </p:nvSpPr>
          <p:spPr>
            <a:xfrm flipH="false" flipV="false" rot="0">
              <a:off x="0" y="0"/>
              <a:ext cx="1356074" cy="812800"/>
            </a:xfrm>
            <a:custGeom>
              <a:avLst/>
              <a:gdLst/>
              <a:ahLst/>
              <a:cxnLst/>
              <a:rect r="r" b="b" t="t" l="l"/>
              <a:pathLst>
                <a:path h="812800" w="1356074">
                  <a:moveTo>
                    <a:pt x="0" y="0"/>
                  </a:moveTo>
                  <a:lnTo>
                    <a:pt x="1356074" y="0"/>
                  </a:lnTo>
                  <a:lnTo>
                    <a:pt x="1356074" y="812800"/>
                  </a:lnTo>
                  <a:lnTo>
                    <a:pt x="0" y="812800"/>
                  </a:lnTo>
                  <a:close/>
                </a:path>
              </a:pathLst>
            </a:custGeom>
            <a:blipFill>
              <a:blip r:embed="rId3"/>
              <a:stretch>
                <a:fillRect l="0" t="-5578" r="0" b="-5578"/>
              </a:stretch>
            </a:blipFill>
          </p:spPr>
        </p:sp>
      </p:grpSp>
      <p:grpSp>
        <p:nvGrpSpPr>
          <p:cNvPr name="Group 13" id="13"/>
          <p:cNvGrpSpPr/>
          <p:nvPr/>
        </p:nvGrpSpPr>
        <p:grpSpPr>
          <a:xfrm rot="0">
            <a:off x="12461665" y="6464042"/>
            <a:ext cx="4430678" cy="1656993"/>
            <a:chOff x="0" y="0"/>
            <a:chExt cx="5907570" cy="2209324"/>
          </a:xfrm>
        </p:grpSpPr>
        <p:sp>
          <p:nvSpPr>
            <p:cNvPr name="TextBox 14" id="14"/>
            <p:cNvSpPr txBox="true"/>
            <p:nvPr/>
          </p:nvSpPr>
          <p:spPr>
            <a:xfrm rot="0">
              <a:off x="0" y="-76200"/>
              <a:ext cx="5907570" cy="739140"/>
            </a:xfrm>
            <a:prstGeom prst="rect">
              <a:avLst/>
            </a:prstGeom>
          </p:spPr>
          <p:txBody>
            <a:bodyPr anchor="t" rtlCol="false" tIns="0" lIns="0" bIns="0" rIns="0">
              <a:spAutoFit/>
            </a:bodyPr>
            <a:lstStyle/>
            <a:p>
              <a:pPr algn="ctr" marL="0" indent="0" lvl="0">
                <a:lnSpc>
                  <a:spcPts val="4620"/>
                </a:lnSpc>
                <a:spcBef>
                  <a:spcPct val="0"/>
                </a:spcBef>
              </a:pPr>
              <a:r>
                <a:rPr lang="en-US" b="true" sz="3300">
                  <a:solidFill>
                    <a:srgbClr val="111111"/>
                  </a:solidFill>
                  <a:latin typeface="Roboto Bold"/>
                  <a:ea typeface="Roboto Bold"/>
                  <a:cs typeface="Roboto Bold"/>
                  <a:sym typeface="Roboto Bold"/>
                </a:rPr>
                <a:t>Real-time updates</a:t>
              </a:r>
            </a:p>
          </p:txBody>
        </p:sp>
        <p:sp>
          <p:nvSpPr>
            <p:cNvPr name="TextBox 15" id="15"/>
            <p:cNvSpPr txBox="true"/>
            <p:nvPr/>
          </p:nvSpPr>
          <p:spPr>
            <a:xfrm rot="0">
              <a:off x="0" y="812324"/>
              <a:ext cx="5907570" cy="13970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111111"/>
                  </a:solidFill>
                  <a:latin typeface="Roboto"/>
                  <a:ea typeface="Roboto"/>
                  <a:cs typeface="Roboto"/>
                  <a:sym typeface="Roboto"/>
                </a:rPr>
                <a:t>Live information for a smooth journey.</a:t>
              </a:r>
            </a:p>
          </p:txBody>
        </p:sp>
      </p:grpSp>
      <p:grpSp>
        <p:nvGrpSpPr>
          <p:cNvPr name="Group 16" id="16"/>
          <p:cNvGrpSpPr/>
          <p:nvPr/>
        </p:nvGrpSpPr>
        <p:grpSpPr>
          <a:xfrm rot="0">
            <a:off x="12461665" y="3367338"/>
            <a:ext cx="4430678" cy="2655648"/>
            <a:chOff x="0" y="0"/>
            <a:chExt cx="1356074" cy="812800"/>
          </a:xfrm>
        </p:grpSpPr>
        <p:sp>
          <p:nvSpPr>
            <p:cNvPr name="Freeform 17" id="17"/>
            <p:cNvSpPr/>
            <p:nvPr/>
          </p:nvSpPr>
          <p:spPr>
            <a:xfrm flipH="false" flipV="false" rot="0">
              <a:off x="0" y="0"/>
              <a:ext cx="1356074" cy="812800"/>
            </a:xfrm>
            <a:custGeom>
              <a:avLst/>
              <a:gdLst/>
              <a:ahLst/>
              <a:cxnLst/>
              <a:rect r="r" b="b" t="t" l="l"/>
              <a:pathLst>
                <a:path h="812800" w="1356074">
                  <a:moveTo>
                    <a:pt x="0" y="0"/>
                  </a:moveTo>
                  <a:lnTo>
                    <a:pt x="1356074" y="0"/>
                  </a:lnTo>
                  <a:lnTo>
                    <a:pt x="1356074" y="812800"/>
                  </a:lnTo>
                  <a:lnTo>
                    <a:pt x="0" y="812800"/>
                  </a:lnTo>
                  <a:close/>
                </a:path>
              </a:pathLst>
            </a:custGeom>
            <a:blipFill>
              <a:blip r:embed="rId4"/>
              <a:stretch>
                <a:fillRect l="-3277" t="0" r="-3277"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5E5E5"/>
        </a:solidFill>
      </p:bgPr>
    </p:bg>
    <p:spTree>
      <p:nvGrpSpPr>
        <p:cNvPr id="1" name=""/>
        <p:cNvGrpSpPr/>
        <p:nvPr/>
      </p:nvGrpSpPr>
      <p:grpSpPr>
        <a:xfrm>
          <a:off x="0" y="0"/>
          <a:ext cx="0" cy="0"/>
          <a:chOff x="0" y="0"/>
          <a:chExt cx="0" cy="0"/>
        </a:xfrm>
      </p:grpSpPr>
      <p:grpSp>
        <p:nvGrpSpPr>
          <p:cNvPr name="Group 2" id="2"/>
          <p:cNvGrpSpPr/>
          <p:nvPr/>
        </p:nvGrpSpPr>
        <p:grpSpPr>
          <a:xfrm rot="0">
            <a:off x="1161884" y="945563"/>
            <a:ext cx="11439385" cy="8395874"/>
            <a:chOff x="0" y="0"/>
            <a:chExt cx="8650150" cy="6348730"/>
          </a:xfrm>
        </p:grpSpPr>
        <p:sp>
          <p:nvSpPr>
            <p:cNvPr name="Freeform 3" id="3"/>
            <p:cNvSpPr/>
            <p:nvPr/>
          </p:nvSpPr>
          <p:spPr>
            <a:xfrm flipH="false" flipV="false" rot="0">
              <a:off x="0" y="0"/>
              <a:ext cx="8650150" cy="6348730"/>
            </a:xfrm>
            <a:custGeom>
              <a:avLst/>
              <a:gdLst/>
              <a:ahLst/>
              <a:cxnLst/>
              <a:rect r="r" b="b" t="t" l="l"/>
              <a:pathLst>
                <a:path h="6348730" w="8650150">
                  <a:moveTo>
                    <a:pt x="7615155" y="6002020"/>
                  </a:moveTo>
                  <a:lnTo>
                    <a:pt x="0" y="6348730"/>
                  </a:lnTo>
                  <a:lnTo>
                    <a:pt x="0" y="3173730"/>
                  </a:lnTo>
                  <a:lnTo>
                    <a:pt x="1211370" y="0"/>
                  </a:lnTo>
                  <a:lnTo>
                    <a:pt x="7537628" y="0"/>
                  </a:lnTo>
                  <a:lnTo>
                    <a:pt x="8650150" y="1376680"/>
                  </a:lnTo>
                  <a:close/>
                </a:path>
              </a:pathLst>
            </a:custGeom>
            <a:blipFill>
              <a:blip r:embed="rId2"/>
              <a:stretch>
                <a:fillRect l="-5080" t="0" r="-5080" b="0"/>
              </a:stretch>
            </a:blipFill>
          </p:spPr>
        </p:sp>
      </p:grpSp>
      <p:sp>
        <p:nvSpPr>
          <p:cNvPr name="Freeform 4" id="4"/>
          <p:cNvSpPr/>
          <p:nvPr/>
        </p:nvSpPr>
        <p:spPr>
          <a:xfrm flipH="false" flipV="false" rot="0">
            <a:off x="15952181" y="7942992"/>
            <a:ext cx="3226072" cy="3226072"/>
          </a:xfrm>
          <a:custGeom>
            <a:avLst/>
            <a:gdLst/>
            <a:ahLst/>
            <a:cxnLst/>
            <a:rect r="r" b="b" t="t" l="l"/>
            <a:pathLst>
              <a:path h="3226072" w="3226072">
                <a:moveTo>
                  <a:pt x="0" y="0"/>
                </a:moveTo>
                <a:lnTo>
                  <a:pt x="3226073" y="0"/>
                </a:lnTo>
                <a:lnTo>
                  <a:pt x="3226073" y="3226072"/>
                </a:lnTo>
                <a:lnTo>
                  <a:pt x="0" y="32260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3402913" y="4305300"/>
            <a:ext cx="3856387" cy="1600200"/>
          </a:xfrm>
          <a:prstGeom prst="rect">
            <a:avLst/>
          </a:prstGeom>
        </p:spPr>
        <p:txBody>
          <a:bodyPr anchor="t" rtlCol="false" tIns="0" lIns="0" bIns="0" rIns="0">
            <a:spAutoFit/>
          </a:bodyPr>
          <a:lstStyle/>
          <a:p>
            <a:pPr algn="l" marL="0" indent="0" lvl="0">
              <a:lnSpc>
                <a:spcPts val="4200"/>
              </a:lnSpc>
            </a:pPr>
            <a:r>
              <a:rPr lang="en-US" sz="3000">
                <a:solidFill>
                  <a:srgbClr val="111111"/>
                </a:solidFill>
                <a:latin typeface="Roboto"/>
                <a:ea typeface="Roboto"/>
                <a:cs typeface="Roboto"/>
                <a:sym typeface="Roboto"/>
              </a:rPr>
              <a:t>Your personal </a:t>
            </a:r>
            <a:r>
              <a:rPr lang="en-US" b="true" sz="3000">
                <a:solidFill>
                  <a:srgbClr val="111111"/>
                </a:solidFill>
                <a:latin typeface="Roboto Bold"/>
                <a:ea typeface="Roboto Bold"/>
                <a:cs typeface="Roboto Bold"/>
                <a:sym typeface="Roboto Bold"/>
              </a:rPr>
              <a:t>travel assistant</a:t>
            </a:r>
            <a:r>
              <a:rPr lang="en-US" sz="3000">
                <a:solidFill>
                  <a:srgbClr val="111111"/>
                </a:solidFill>
                <a:latin typeface="Roboto"/>
                <a:ea typeface="Roboto"/>
                <a:cs typeface="Roboto"/>
                <a:sym typeface="Roboto"/>
              </a:rPr>
              <a:t> at your fingertips!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5E5E5"/>
        </a:solidFill>
      </p:bgPr>
    </p:bg>
    <p:spTree>
      <p:nvGrpSpPr>
        <p:cNvPr id="1" name=""/>
        <p:cNvGrpSpPr/>
        <p:nvPr/>
      </p:nvGrpSpPr>
      <p:grpSpPr>
        <a:xfrm>
          <a:off x="0" y="0"/>
          <a:ext cx="0" cy="0"/>
          <a:chOff x="0" y="0"/>
          <a:chExt cx="0" cy="0"/>
        </a:xfrm>
      </p:grpSpPr>
      <p:sp>
        <p:nvSpPr>
          <p:cNvPr name="Freeform 2" id="2"/>
          <p:cNvSpPr/>
          <p:nvPr/>
        </p:nvSpPr>
        <p:spPr>
          <a:xfrm flipH="false" flipV="false" rot="0">
            <a:off x="15952181" y="7942992"/>
            <a:ext cx="3226072" cy="3226072"/>
          </a:xfrm>
          <a:custGeom>
            <a:avLst/>
            <a:gdLst/>
            <a:ahLst/>
            <a:cxnLst/>
            <a:rect r="r" b="b" t="t" l="l"/>
            <a:pathLst>
              <a:path h="3226072" w="3226072">
                <a:moveTo>
                  <a:pt x="0" y="0"/>
                </a:moveTo>
                <a:lnTo>
                  <a:pt x="3226073" y="0"/>
                </a:lnTo>
                <a:lnTo>
                  <a:pt x="3226073" y="3226072"/>
                </a:lnTo>
                <a:lnTo>
                  <a:pt x="0" y="32260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56893" y="1493107"/>
            <a:ext cx="12374213" cy="7300786"/>
          </a:xfrm>
          <a:custGeom>
            <a:avLst/>
            <a:gdLst/>
            <a:ahLst/>
            <a:cxnLst/>
            <a:rect r="r" b="b" t="t" l="l"/>
            <a:pathLst>
              <a:path h="7300786" w="12374213">
                <a:moveTo>
                  <a:pt x="0" y="0"/>
                </a:moveTo>
                <a:lnTo>
                  <a:pt x="12374214" y="0"/>
                </a:lnTo>
                <a:lnTo>
                  <a:pt x="12374214" y="7300786"/>
                </a:lnTo>
                <a:lnTo>
                  <a:pt x="0" y="7300786"/>
                </a:lnTo>
                <a:lnTo>
                  <a:pt x="0" y="0"/>
                </a:lnTo>
                <a:close/>
              </a:path>
            </a:pathLst>
          </a:custGeom>
          <a:blipFill>
            <a:blip r:embed="rId4"/>
            <a:stretch>
              <a:fillRect l="0" t="0" r="0" b="0"/>
            </a:stretch>
          </a:blipFill>
        </p:spPr>
      </p:sp>
      <p:sp>
        <p:nvSpPr>
          <p:cNvPr name="TextBox 4" id="4"/>
          <p:cNvSpPr txBox="true"/>
          <p:nvPr/>
        </p:nvSpPr>
        <p:spPr>
          <a:xfrm rot="0">
            <a:off x="7525156" y="403550"/>
            <a:ext cx="3856387" cy="653399"/>
          </a:xfrm>
          <a:prstGeom prst="rect">
            <a:avLst/>
          </a:prstGeom>
        </p:spPr>
        <p:txBody>
          <a:bodyPr anchor="t" rtlCol="false" tIns="0" lIns="0" bIns="0" rIns="0">
            <a:spAutoFit/>
          </a:bodyPr>
          <a:lstStyle/>
          <a:p>
            <a:pPr algn="l" marL="0" indent="0" lvl="0">
              <a:lnSpc>
                <a:spcPts val="5459"/>
              </a:lnSpc>
            </a:pPr>
            <a:r>
              <a:rPr lang="en-US" sz="3899">
                <a:solidFill>
                  <a:srgbClr val="111111"/>
                </a:solidFill>
                <a:latin typeface="League Spartan"/>
                <a:ea typeface="League Spartan"/>
                <a:cs typeface="League Spartan"/>
                <a:sym typeface="League Spartan"/>
              </a:rPr>
              <a:t>OUTPUT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DAGf6xadVTI</dc:identifier>
  <dcterms:modified xsi:type="dcterms:W3CDTF">2011-08-01T06:04:30Z</dcterms:modified>
  <cp:revision>1</cp:revision>
  <dc:title>WorkFlow</dc:title>
</cp:coreProperties>
</file>